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0" r:id="rId6"/>
    <p:sldMasterId id="214748365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Lst>
  <p:sldSz cy="5143500" cx="9144000"/>
  <p:notesSz cx="6858000" cy="9144000"/>
  <p:embeddedFontLst>
    <p:embeddedFont>
      <p:font typeface="Century Gothic"/>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64" roundtripDataSignature="AMtx7mgufOQoZpU69yf3zW7MR1jcFnaC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86FCA9-BCED-4F42-8E87-C421BE267A33}">
  <a:tblStyle styleId="{FD86FCA9-BCED-4F42-8E87-C421BE267A33}"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CenturyGothic-italic.fntdata"/><Relationship Id="rId61" Type="http://schemas.openxmlformats.org/officeDocument/2006/relationships/font" Target="fonts/CenturyGothic-bold.fntdata"/><Relationship Id="rId20" Type="http://schemas.openxmlformats.org/officeDocument/2006/relationships/slide" Target="slides/slide12.xml"/><Relationship Id="rId64" Type="http://customschemas.google.com/relationships/presentationmetadata" Target="metadata"/><Relationship Id="rId63" Type="http://schemas.openxmlformats.org/officeDocument/2006/relationships/font" Target="fonts/CenturyGothic-boldItalic.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CenturyGothic-regular.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 name="Google Shape;4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 name="Google Shape;5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 name="Google Shape;7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zato">
  <p:cSld name="Layout personalizzato">
    <p:spTree>
      <p:nvGrpSpPr>
        <p:cNvPr id="15" name="Shape 15"/>
        <p:cNvGrpSpPr/>
        <p:nvPr/>
      </p:nvGrpSpPr>
      <p:grpSpPr>
        <a:xfrm>
          <a:off x="0" y="0"/>
          <a:ext cx="0" cy="0"/>
          <a:chOff x="0" y="0"/>
          <a:chExt cx="0" cy="0"/>
        </a:xfrm>
      </p:grpSpPr>
      <p:sp>
        <p:nvSpPr>
          <p:cNvPr id="16" name="Google Shape;16;p53"/>
          <p:cNvSpPr txBox="1"/>
          <p:nvPr>
            <p:ph idx="1" type="body"/>
          </p:nvPr>
        </p:nvSpPr>
        <p:spPr>
          <a:xfrm>
            <a:off x="5233212" y="2808881"/>
            <a:ext cx="3665696" cy="342900"/>
          </a:xfrm>
          <a:prstGeom prst="rect">
            <a:avLst/>
          </a:prstGeom>
          <a:noFill/>
          <a:ln>
            <a:noFill/>
          </a:ln>
        </p:spPr>
        <p:txBody>
          <a:bodyPr anchorCtr="0" anchor="t" bIns="42175" lIns="84375" spcFirstLastPara="1" rIns="84375" wrap="square" tIns="42175">
            <a:noAutofit/>
          </a:bodyPr>
          <a:lstStyle>
            <a:lvl1pPr indent="-228600" lvl="0" marL="457200" marR="0" rtl="0" algn="r">
              <a:lnSpc>
                <a:spcPct val="90000"/>
              </a:lnSpc>
              <a:spcBef>
                <a:spcPts val="923"/>
              </a:spcBef>
              <a:spcAft>
                <a:spcPts val="0"/>
              </a:spcAft>
              <a:buClr>
                <a:srgbClr val="3A3838"/>
              </a:buClr>
              <a:buSzPts val="1800"/>
              <a:buFont typeface="Arial"/>
              <a:buNone/>
              <a:defRPr b="0" i="0" sz="1800" u="none" cap="none" strike="noStrike">
                <a:solidFill>
                  <a:srgbClr val="3A3838"/>
                </a:solidFill>
                <a:latin typeface="Century Gothic"/>
                <a:ea typeface="Century Gothic"/>
                <a:cs typeface="Century Gothic"/>
                <a:sym typeface="Century Gothic"/>
              </a:defRPr>
            </a:lvl1pPr>
            <a:lvl2pPr indent="-368300" lvl="1" marL="914400" marR="0" rtl="0" algn="l">
              <a:lnSpc>
                <a:spcPct val="90000"/>
              </a:lnSpc>
              <a:spcBef>
                <a:spcPts val="46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62"/>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6550" lvl="3" marL="18288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17" name="Google Shape;17;p53"/>
          <p:cNvSpPr txBox="1"/>
          <p:nvPr>
            <p:ph idx="2" type="body"/>
          </p:nvPr>
        </p:nvSpPr>
        <p:spPr>
          <a:xfrm>
            <a:off x="4662319" y="3342478"/>
            <a:ext cx="4236589" cy="468203"/>
          </a:xfrm>
          <a:prstGeom prst="rect">
            <a:avLst/>
          </a:prstGeom>
          <a:noFill/>
          <a:ln>
            <a:noFill/>
          </a:ln>
        </p:spPr>
        <p:txBody>
          <a:bodyPr anchorCtr="0" anchor="t" bIns="42175" lIns="84375" spcFirstLastPara="1" rIns="84375" wrap="square" tIns="42175">
            <a:noAutofit/>
          </a:bodyPr>
          <a:lstStyle>
            <a:lvl1pPr indent="-228600" lvl="0" marL="457200" marR="0" rtl="0" algn="r">
              <a:lnSpc>
                <a:spcPct val="90000"/>
              </a:lnSpc>
              <a:spcBef>
                <a:spcPts val="923"/>
              </a:spcBef>
              <a:spcAft>
                <a:spcPts val="0"/>
              </a:spcAft>
              <a:buClr>
                <a:srgbClr val="757070"/>
              </a:buClr>
              <a:buSzPts val="1300"/>
              <a:buFont typeface="Arial"/>
              <a:buNone/>
              <a:defRPr b="0" i="0" sz="1300" u="none" cap="none" strike="noStrike">
                <a:solidFill>
                  <a:srgbClr val="757070"/>
                </a:solidFill>
                <a:latin typeface="Century Gothic"/>
                <a:ea typeface="Century Gothic"/>
                <a:cs typeface="Century Gothic"/>
                <a:sym typeface="Century Gothic"/>
              </a:defRPr>
            </a:lvl1pPr>
            <a:lvl2pPr indent="-368300" lvl="1" marL="914400" marR="0" rtl="0" algn="l">
              <a:lnSpc>
                <a:spcPct val="90000"/>
              </a:lnSpc>
              <a:spcBef>
                <a:spcPts val="46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62"/>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6550" lvl="3" marL="18288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18" name="Google Shape;18;p53"/>
          <p:cNvSpPr txBox="1"/>
          <p:nvPr>
            <p:ph idx="3" type="body"/>
          </p:nvPr>
        </p:nvSpPr>
        <p:spPr>
          <a:xfrm>
            <a:off x="7570162" y="4019884"/>
            <a:ext cx="1328738" cy="234553"/>
          </a:xfrm>
          <a:prstGeom prst="rect">
            <a:avLst/>
          </a:prstGeom>
          <a:noFill/>
          <a:ln>
            <a:noFill/>
          </a:ln>
        </p:spPr>
        <p:txBody>
          <a:bodyPr anchorCtr="0" anchor="t" bIns="42175" lIns="84375" spcFirstLastPara="1" rIns="84375" wrap="square" tIns="42175">
            <a:noAutofit/>
          </a:bodyPr>
          <a:lstStyle>
            <a:lvl1pPr indent="-228600" lvl="0" marL="457200" marR="0" rtl="0" algn="r">
              <a:lnSpc>
                <a:spcPct val="90000"/>
              </a:lnSpc>
              <a:spcBef>
                <a:spcPts val="923"/>
              </a:spcBef>
              <a:spcAft>
                <a:spcPts val="0"/>
              </a:spcAft>
              <a:buClr>
                <a:srgbClr val="757070"/>
              </a:buClr>
              <a:buSzPts val="1100"/>
              <a:buFont typeface="Arial"/>
              <a:buNone/>
              <a:defRPr b="0" i="0" sz="1100" u="none" cap="none" strike="noStrike">
                <a:solidFill>
                  <a:srgbClr val="757070"/>
                </a:solidFill>
                <a:latin typeface="Century Gothic"/>
                <a:ea typeface="Century Gothic"/>
                <a:cs typeface="Century Gothic"/>
                <a:sym typeface="Century Gothic"/>
              </a:defRPr>
            </a:lvl1pPr>
            <a:lvl2pPr indent="-368300" lvl="1" marL="914400" marR="0" rtl="0" algn="l">
              <a:lnSpc>
                <a:spcPct val="90000"/>
              </a:lnSpc>
              <a:spcBef>
                <a:spcPts val="46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62"/>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6550" lvl="3" marL="18288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cxnSp>
        <p:nvCxnSpPr>
          <p:cNvPr id="19" name="Google Shape;19;p53"/>
          <p:cNvCxnSpPr/>
          <p:nvPr/>
        </p:nvCxnSpPr>
        <p:spPr>
          <a:xfrm rot="10800000">
            <a:off x="7986540" y="3950771"/>
            <a:ext cx="851600" cy="0"/>
          </a:xfrm>
          <a:prstGeom prst="straightConnector1">
            <a:avLst/>
          </a:prstGeom>
          <a:noFill/>
          <a:ln cap="flat" cmpd="sng" w="38100">
            <a:solidFill>
              <a:srgbClr val="0066A7"/>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23" name="Shape 23"/>
        <p:cNvGrpSpPr/>
        <p:nvPr/>
      </p:nvGrpSpPr>
      <p:grpSpPr>
        <a:xfrm>
          <a:off x="0" y="0"/>
          <a:ext cx="0" cy="0"/>
          <a:chOff x="0" y="0"/>
          <a:chExt cx="0" cy="0"/>
        </a:xfrm>
      </p:grpSpPr>
      <p:sp>
        <p:nvSpPr>
          <p:cNvPr id="24" name="Google Shape;24;p55"/>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lvl1pPr lvl="0" marR="0" rtl="0" algn="l">
              <a:lnSpc>
                <a:spcPct val="90000"/>
              </a:lnSpc>
              <a:spcBef>
                <a:spcPts val="0"/>
              </a:spcBef>
              <a:spcAft>
                <a:spcPts val="0"/>
              </a:spcAft>
              <a:buClr>
                <a:schemeClr val="lt1"/>
              </a:buClr>
              <a:buSzPts val="1400"/>
              <a:buFont typeface="Century Gothic"/>
              <a:buNone/>
              <a:defRPr b="0" i="0" sz="14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p:cSld name="Título">
    <p:spTree>
      <p:nvGrpSpPr>
        <p:cNvPr id="25" name="Shape 25"/>
        <p:cNvGrpSpPr/>
        <p:nvPr/>
      </p:nvGrpSpPr>
      <p:grpSpPr>
        <a:xfrm>
          <a:off x="0" y="0"/>
          <a:ext cx="0" cy="0"/>
          <a:chOff x="0" y="0"/>
          <a:chExt cx="0" cy="0"/>
        </a:xfrm>
      </p:grpSpPr>
      <p:sp>
        <p:nvSpPr>
          <p:cNvPr id="26" name="Google Shape;26;p56"/>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lvl1pPr lvl="0" marR="0" rtl="0" algn="l">
              <a:lnSpc>
                <a:spcPct val="90000"/>
              </a:lnSpc>
              <a:spcBef>
                <a:spcPts val="0"/>
              </a:spcBef>
              <a:spcAft>
                <a:spcPts val="0"/>
              </a:spcAft>
              <a:buClr>
                <a:schemeClr val="lt1"/>
              </a:buClr>
              <a:buSzPts val="1400"/>
              <a:buFont typeface="Century Gothic"/>
              <a:buNone/>
              <a:defRPr b="0" i="0" sz="14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27" name="Shape 27"/>
        <p:cNvGrpSpPr/>
        <p:nvPr/>
      </p:nvGrpSpPr>
      <p:grpSpPr>
        <a:xfrm>
          <a:off x="0" y="0"/>
          <a:ext cx="0" cy="0"/>
          <a:chOff x="0" y="0"/>
          <a:chExt cx="0" cy="0"/>
        </a:xfrm>
      </p:grpSpPr>
      <p:sp>
        <p:nvSpPr>
          <p:cNvPr id="28" name="Google Shape;28;p57"/>
          <p:cNvSpPr txBox="1"/>
          <p:nvPr>
            <p:ph type="title"/>
          </p:nvPr>
        </p:nvSpPr>
        <p:spPr>
          <a:xfrm>
            <a:off x="648960" y="33471"/>
            <a:ext cx="8027501" cy="486055"/>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1625"/>
              <a:buFont typeface="Verdana"/>
              <a:buNone/>
              <a:defRPr b="1" i="0" sz="1625" u="none" cap="none" strike="noStrike">
                <a:solidFill>
                  <a:schemeClr val="l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Google Shape;29;p57"/>
          <p:cNvSpPr txBox="1"/>
          <p:nvPr>
            <p:ph idx="12" type="sldNum"/>
          </p:nvPr>
        </p:nvSpPr>
        <p:spPr>
          <a:xfrm>
            <a:off x="467546" y="4890194"/>
            <a:ext cx="539552" cy="27384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alibri"/>
                <a:ea typeface="Calibri"/>
                <a:cs typeface="Calibri"/>
                <a:sym typeface="Calibri"/>
              </a:defRPr>
            </a:lvl1pPr>
            <a:lvl2pPr indent="0" lvl="1" marL="0" marR="0" rtl="0" algn="l">
              <a:spcBef>
                <a:spcPts val="0"/>
              </a:spcBef>
              <a:buNone/>
              <a:defRPr sz="1800">
                <a:solidFill>
                  <a:schemeClr val="lt1"/>
                </a:solidFill>
                <a:latin typeface="Calibri"/>
                <a:ea typeface="Calibri"/>
                <a:cs typeface="Calibri"/>
                <a:sym typeface="Calibri"/>
              </a:defRPr>
            </a:lvl2pPr>
            <a:lvl3pPr indent="0" lvl="2" marL="0" marR="0" rtl="0" algn="l">
              <a:spcBef>
                <a:spcPts val="0"/>
              </a:spcBef>
              <a:buNone/>
              <a:defRPr sz="1800">
                <a:solidFill>
                  <a:schemeClr val="lt1"/>
                </a:solidFill>
                <a:latin typeface="Calibri"/>
                <a:ea typeface="Calibri"/>
                <a:cs typeface="Calibri"/>
                <a:sym typeface="Calibri"/>
              </a:defRPr>
            </a:lvl3pPr>
            <a:lvl4pPr indent="0" lvl="3" marL="0" marR="0" rtl="0" algn="l">
              <a:spcBef>
                <a:spcPts val="0"/>
              </a:spcBef>
              <a:buNone/>
              <a:defRPr sz="1800">
                <a:solidFill>
                  <a:schemeClr val="lt1"/>
                </a:solidFill>
                <a:latin typeface="Calibri"/>
                <a:ea typeface="Calibri"/>
                <a:cs typeface="Calibri"/>
                <a:sym typeface="Calibri"/>
              </a:defRPr>
            </a:lvl4pPr>
            <a:lvl5pPr indent="0" lvl="4" marL="0" marR="0" rtl="0" algn="l">
              <a:spcBef>
                <a:spcPts val="0"/>
              </a:spcBef>
              <a:buNone/>
              <a:defRPr sz="1800">
                <a:solidFill>
                  <a:schemeClr val="lt1"/>
                </a:solidFill>
                <a:latin typeface="Calibri"/>
                <a:ea typeface="Calibri"/>
                <a:cs typeface="Calibri"/>
                <a:sym typeface="Calibri"/>
              </a:defRPr>
            </a:lvl5pPr>
            <a:lvl6pPr indent="0" lvl="5" marL="0" marR="0" rtl="0" algn="l">
              <a:spcBef>
                <a:spcPts val="0"/>
              </a:spcBef>
              <a:buNone/>
              <a:defRPr sz="1800">
                <a:solidFill>
                  <a:schemeClr val="lt1"/>
                </a:solidFill>
                <a:latin typeface="Calibri"/>
                <a:ea typeface="Calibri"/>
                <a:cs typeface="Calibri"/>
                <a:sym typeface="Calibri"/>
              </a:defRPr>
            </a:lvl6pPr>
            <a:lvl7pPr indent="0" lvl="6" marL="0" marR="0" rtl="0" algn="l">
              <a:spcBef>
                <a:spcPts val="0"/>
              </a:spcBef>
              <a:buNone/>
              <a:defRPr sz="1800">
                <a:solidFill>
                  <a:schemeClr val="lt1"/>
                </a:solidFill>
                <a:latin typeface="Calibri"/>
                <a:ea typeface="Calibri"/>
                <a:cs typeface="Calibri"/>
                <a:sym typeface="Calibri"/>
              </a:defRPr>
            </a:lvl7pPr>
            <a:lvl8pPr indent="0" lvl="7" marL="0" marR="0" rtl="0" algn="l">
              <a:spcBef>
                <a:spcPts val="0"/>
              </a:spcBef>
              <a:buNone/>
              <a:defRPr sz="1800">
                <a:solidFill>
                  <a:schemeClr val="lt1"/>
                </a:solidFill>
                <a:latin typeface="Calibri"/>
                <a:ea typeface="Calibri"/>
                <a:cs typeface="Calibri"/>
                <a:sym typeface="Calibri"/>
              </a:defRPr>
            </a:lvl8pPr>
            <a:lvl9pPr indent="0" lvl="8" marL="0" marR="0" rtl="0" algn="l">
              <a:spcBef>
                <a:spcPts val="0"/>
              </a:spcBef>
              <a:buNone/>
              <a:defRPr sz="18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0" name="Shape 3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zato">
  <p:cSld name="Layout personalizzato">
    <p:spTree>
      <p:nvGrpSpPr>
        <p:cNvPr id="31" name="Shape 31"/>
        <p:cNvGrpSpPr/>
        <p:nvPr/>
      </p:nvGrpSpPr>
      <p:grpSpPr>
        <a:xfrm>
          <a:off x="0" y="0"/>
          <a:ext cx="0" cy="0"/>
          <a:chOff x="0" y="0"/>
          <a:chExt cx="0" cy="0"/>
        </a:xfrm>
      </p:grpSpPr>
      <p:sp>
        <p:nvSpPr>
          <p:cNvPr id="32" name="Google Shape;32;p59"/>
          <p:cNvSpPr txBox="1"/>
          <p:nvPr>
            <p:ph idx="1" type="body"/>
          </p:nvPr>
        </p:nvSpPr>
        <p:spPr>
          <a:xfrm>
            <a:off x="5233214" y="2808880"/>
            <a:ext cx="3665696" cy="342900"/>
          </a:xfrm>
          <a:prstGeom prst="rect">
            <a:avLst/>
          </a:prstGeom>
          <a:noFill/>
          <a:ln>
            <a:noFill/>
          </a:ln>
        </p:spPr>
        <p:txBody>
          <a:bodyPr anchorCtr="0" anchor="t" bIns="45700" lIns="91400" spcFirstLastPara="1" rIns="91400" wrap="square" tIns="45700">
            <a:noAutofit/>
          </a:bodyPr>
          <a:lstStyle>
            <a:lvl1pPr indent="-228600" lvl="0" marL="457200" marR="0" rtl="0" algn="r">
              <a:lnSpc>
                <a:spcPct val="90000"/>
              </a:lnSpc>
              <a:spcBef>
                <a:spcPts val="1083"/>
              </a:spcBef>
              <a:spcAft>
                <a:spcPts val="0"/>
              </a:spcAft>
              <a:buClr>
                <a:srgbClr val="3A3838"/>
              </a:buClr>
              <a:buSzPts val="2000"/>
              <a:buFont typeface="Arial"/>
              <a:buNone/>
              <a:defRPr b="0" i="0" sz="2000" u="none" cap="none" strike="noStrike">
                <a:solidFill>
                  <a:srgbClr val="3A3838"/>
                </a:solidFill>
                <a:latin typeface="Century Gothic"/>
                <a:ea typeface="Century Gothic"/>
                <a:cs typeface="Century Gothic"/>
                <a:sym typeface="Century Gothic"/>
              </a:defRPr>
            </a:lvl1pPr>
            <a:lvl2pPr indent="-393700" lvl="1" marL="914400" marR="0" rtl="0" algn="l">
              <a:lnSpc>
                <a:spcPct val="90000"/>
              </a:lnSpc>
              <a:spcBef>
                <a:spcPts val="542"/>
              </a:spcBef>
              <a:spcAft>
                <a:spcPts val="0"/>
              </a:spcAft>
              <a:buClr>
                <a:schemeClr val="dk1"/>
              </a:buClr>
              <a:buSzPts val="2600"/>
              <a:buFont typeface="Arial"/>
              <a:buChar char="•"/>
              <a:defRPr b="0" i="0" sz="2600" u="none" cap="none" strike="noStrike">
                <a:solidFill>
                  <a:schemeClr val="dk1"/>
                </a:solidFill>
                <a:latin typeface="Calibri"/>
                <a:ea typeface="Calibri"/>
                <a:cs typeface="Calibri"/>
                <a:sym typeface="Calibri"/>
              </a:defRPr>
            </a:lvl2pPr>
            <a:lvl3pPr indent="-368300" lvl="2" marL="1371600" marR="0" rtl="0" algn="l">
              <a:lnSpc>
                <a:spcPct val="90000"/>
              </a:lnSpc>
              <a:spcBef>
                <a:spcPts val="54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33" name="Google Shape;33;p59"/>
          <p:cNvSpPr txBox="1"/>
          <p:nvPr>
            <p:ph idx="2" type="body"/>
          </p:nvPr>
        </p:nvSpPr>
        <p:spPr>
          <a:xfrm>
            <a:off x="4662320" y="3342477"/>
            <a:ext cx="4236589" cy="468203"/>
          </a:xfrm>
          <a:prstGeom prst="rect">
            <a:avLst/>
          </a:prstGeom>
          <a:noFill/>
          <a:ln>
            <a:noFill/>
          </a:ln>
        </p:spPr>
        <p:txBody>
          <a:bodyPr anchorCtr="0" anchor="t" bIns="45700" lIns="91400" spcFirstLastPara="1" rIns="91400" wrap="square" tIns="45700">
            <a:noAutofit/>
          </a:bodyPr>
          <a:lstStyle>
            <a:lvl1pPr indent="-228600" lvl="0" marL="457200" marR="0" rtl="0" algn="r">
              <a:lnSpc>
                <a:spcPct val="90000"/>
              </a:lnSpc>
              <a:spcBef>
                <a:spcPts val="1000"/>
              </a:spcBef>
              <a:spcAft>
                <a:spcPts val="0"/>
              </a:spcAft>
              <a:buClr>
                <a:srgbClr val="757070"/>
              </a:buClr>
              <a:buSzPts val="1400"/>
              <a:buFont typeface="Arial"/>
              <a:buNone/>
              <a:defRPr b="0" i="0" sz="1400" u="none" cap="none" strike="noStrike">
                <a:solidFill>
                  <a:srgbClr val="757070"/>
                </a:solidFill>
                <a:latin typeface="Century Gothic"/>
                <a:ea typeface="Century Gothic"/>
                <a:cs typeface="Century Gothic"/>
                <a:sym typeface="Century Gothic"/>
              </a:defRPr>
            </a:lvl1pPr>
            <a:lvl2pPr indent="-393700" lvl="1" marL="914400" marR="0" rtl="0" algn="l">
              <a:lnSpc>
                <a:spcPct val="90000"/>
              </a:lnSpc>
              <a:spcBef>
                <a:spcPts val="542"/>
              </a:spcBef>
              <a:spcAft>
                <a:spcPts val="0"/>
              </a:spcAft>
              <a:buClr>
                <a:schemeClr val="dk1"/>
              </a:buClr>
              <a:buSzPts val="2600"/>
              <a:buFont typeface="Arial"/>
              <a:buChar char="•"/>
              <a:defRPr b="0" i="0" sz="2600" u="none" cap="none" strike="noStrike">
                <a:solidFill>
                  <a:schemeClr val="dk1"/>
                </a:solidFill>
                <a:latin typeface="Calibri"/>
                <a:ea typeface="Calibri"/>
                <a:cs typeface="Calibri"/>
                <a:sym typeface="Calibri"/>
              </a:defRPr>
            </a:lvl2pPr>
            <a:lvl3pPr indent="-368300" lvl="2" marL="1371600" marR="0" rtl="0" algn="l">
              <a:lnSpc>
                <a:spcPct val="90000"/>
              </a:lnSpc>
              <a:spcBef>
                <a:spcPts val="54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34" name="Google Shape;34;p59"/>
          <p:cNvSpPr txBox="1"/>
          <p:nvPr>
            <p:ph idx="3" type="body"/>
          </p:nvPr>
        </p:nvSpPr>
        <p:spPr>
          <a:xfrm>
            <a:off x="7570162" y="4019882"/>
            <a:ext cx="1328738" cy="234554"/>
          </a:xfrm>
          <a:prstGeom prst="rect">
            <a:avLst/>
          </a:prstGeom>
          <a:noFill/>
          <a:ln>
            <a:noFill/>
          </a:ln>
        </p:spPr>
        <p:txBody>
          <a:bodyPr anchorCtr="0" anchor="t" bIns="45700" lIns="91400" spcFirstLastPara="1" rIns="91400" wrap="square" tIns="45700">
            <a:noAutofit/>
          </a:bodyPr>
          <a:lstStyle>
            <a:lvl1pPr indent="-228600" lvl="0" marL="457200" marR="0" rtl="0" algn="r">
              <a:lnSpc>
                <a:spcPct val="90000"/>
              </a:lnSpc>
              <a:spcBef>
                <a:spcPts val="1083"/>
              </a:spcBef>
              <a:spcAft>
                <a:spcPts val="0"/>
              </a:spcAft>
              <a:buClr>
                <a:srgbClr val="757070"/>
              </a:buClr>
              <a:buSzPts val="1200"/>
              <a:buFont typeface="Arial"/>
              <a:buNone/>
              <a:defRPr b="0" i="0" sz="1200" u="none" cap="none" strike="noStrike">
                <a:solidFill>
                  <a:srgbClr val="757070"/>
                </a:solidFill>
                <a:latin typeface="Century Gothic"/>
                <a:ea typeface="Century Gothic"/>
                <a:cs typeface="Century Gothic"/>
                <a:sym typeface="Century Gothic"/>
              </a:defRPr>
            </a:lvl1pPr>
            <a:lvl2pPr indent="-393700" lvl="1" marL="914400" marR="0" rtl="0" algn="l">
              <a:lnSpc>
                <a:spcPct val="90000"/>
              </a:lnSpc>
              <a:spcBef>
                <a:spcPts val="542"/>
              </a:spcBef>
              <a:spcAft>
                <a:spcPts val="0"/>
              </a:spcAft>
              <a:buClr>
                <a:schemeClr val="dk1"/>
              </a:buClr>
              <a:buSzPts val="2600"/>
              <a:buFont typeface="Arial"/>
              <a:buChar char="•"/>
              <a:defRPr b="0" i="0" sz="2600" u="none" cap="none" strike="noStrike">
                <a:solidFill>
                  <a:schemeClr val="dk1"/>
                </a:solidFill>
                <a:latin typeface="Calibri"/>
                <a:ea typeface="Calibri"/>
                <a:cs typeface="Calibri"/>
                <a:sym typeface="Calibri"/>
              </a:defRPr>
            </a:lvl2pPr>
            <a:lvl3pPr indent="-368300" lvl="2" marL="1371600" marR="0" rtl="0" algn="l">
              <a:lnSpc>
                <a:spcPct val="90000"/>
              </a:lnSpc>
              <a:spcBef>
                <a:spcPts val="54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zato">
  <p:cSld name="Layout personalizzato">
    <p:spTree>
      <p:nvGrpSpPr>
        <p:cNvPr id="38" name="Shape 38"/>
        <p:cNvGrpSpPr/>
        <p:nvPr/>
      </p:nvGrpSpPr>
      <p:grpSpPr>
        <a:xfrm>
          <a:off x="0" y="0"/>
          <a:ext cx="0" cy="0"/>
          <a:chOff x="0" y="0"/>
          <a:chExt cx="0" cy="0"/>
        </a:xfrm>
      </p:grpSpPr>
      <p:sp>
        <p:nvSpPr>
          <p:cNvPr id="39" name="Google Shape;39;p61"/>
          <p:cNvSpPr txBox="1"/>
          <p:nvPr>
            <p:ph idx="1" type="body"/>
          </p:nvPr>
        </p:nvSpPr>
        <p:spPr>
          <a:xfrm>
            <a:off x="5233212" y="2808880"/>
            <a:ext cx="3665696" cy="342900"/>
          </a:xfrm>
          <a:prstGeom prst="rect">
            <a:avLst/>
          </a:prstGeom>
          <a:noFill/>
          <a:ln>
            <a:noFill/>
          </a:ln>
        </p:spPr>
        <p:txBody>
          <a:bodyPr anchorCtr="0" anchor="t" bIns="45700" lIns="91400" spcFirstLastPara="1" rIns="91400" wrap="square" tIns="45700">
            <a:noAutofit/>
          </a:bodyPr>
          <a:lstStyle>
            <a:lvl1pPr indent="-228600" lvl="0" marL="457200" marR="0" rtl="0" algn="r">
              <a:lnSpc>
                <a:spcPct val="90000"/>
              </a:lnSpc>
              <a:spcBef>
                <a:spcPts val="1083"/>
              </a:spcBef>
              <a:spcAft>
                <a:spcPts val="0"/>
              </a:spcAft>
              <a:buClr>
                <a:srgbClr val="3A3838"/>
              </a:buClr>
              <a:buSzPts val="2000"/>
              <a:buFont typeface="Arial"/>
              <a:buNone/>
              <a:defRPr b="0" i="0" sz="2000" u="none" cap="none" strike="noStrike">
                <a:solidFill>
                  <a:srgbClr val="3A3838"/>
                </a:solidFill>
                <a:latin typeface="Century Gothic"/>
                <a:ea typeface="Century Gothic"/>
                <a:cs typeface="Century Gothic"/>
                <a:sym typeface="Century Gothic"/>
              </a:defRPr>
            </a:lvl1pPr>
            <a:lvl2pPr indent="-393700" lvl="1" marL="914400" marR="0" rtl="0" algn="l">
              <a:lnSpc>
                <a:spcPct val="90000"/>
              </a:lnSpc>
              <a:spcBef>
                <a:spcPts val="542"/>
              </a:spcBef>
              <a:spcAft>
                <a:spcPts val="0"/>
              </a:spcAft>
              <a:buClr>
                <a:schemeClr val="dk1"/>
              </a:buClr>
              <a:buSzPts val="2600"/>
              <a:buFont typeface="Arial"/>
              <a:buChar char="•"/>
              <a:defRPr b="0" i="0" sz="2600" u="none" cap="none" strike="noStrike">
                <a:solidFill>
                  <a:schemeClr val="dk1"/>
                </a:solidFill>
                <a:latin typeface="Calibri"/>
                <a:ea typeface="Calibri"/>
                <a:cs typeface="Calibri"/>
                <a:sym typeface="Calibri"/>
              </a:defRPr>
            </a:lvl2pPr>
            <a:lvl3pPr indent="-368300" lvl="2" marL="1371600" marR="0" rtl="0" algn="l">
              <a:lnSpc>
                <a:spcPct val="90000"/>
              </a:lnSpc>
              <a:spcBef>
                <a:spcPts val="54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0" name="Google Shape;40;p61"/>
          <p:cNvSpPr txBox="1"/>
          <p:nvPr>
            <p:ph idx="2" type="body"/>
          </p:nvPr>
        </p:nvSpPr>
        <p:spPr>
          <a:xfrm>
            <a:off x="4662320" y="3342477"/>
            <a:ext cx="4236589" cy="468203"/>
          </a:xfrm>
          <a:prstGeom prst="rect">
            <a:avLst/>
          </a:prstGeom>
          <a:noFill/>
          <a:ln>
            <a:noFill/>
          </a:ln>
        </p:spPr>
        <p:txBody>
          <a:bodyPr anchorCtr="0" anchor="t" bIns="45700" lIns="91400" spcFirstLastPara="1" rIns="91400" wrap="square" tIns="45700">
            <a:noAutofit/>
          </a:bodyPr>
          <a:lstStyle>
            <a:lvl1pPr indent="-228600" lvl="0" marL="457200" marR="0" rtl="0" algn="r">
              <a:lnSpc>
                <a:spcPct val="90000"/>
              </a:lnSpc>
              <a:spcBef>
                <a:spcPts val="1000"/>
              </a:spcBef>
              <a:spcAft>
                <a:spcPts val="0"/>
              </a:spcAft>
              <a:buClr>
                <a:srgbClr val="757070"/>
              </a:buClr>
              <a:buSzPts val="1400"/>
              <a:buFont typeface="Arial"/>
              <a:buNone/>
              <a:defRPr b="0" i="0" sz="1400" u="none" cap="none" strike="noStrike">
                <a:solidFill>
                  <a:srgbClr val="757070"/>
                </a:solidFill>
                <a:latin typeface="Century Gothic"/>
                <a:ea typeface="Century Gothic"/>
                <a:cs typeface="Century Gothic"/>
                <a:sym typeface="Century Gothic"/>
              </a:defRPr>
            </a:lvl1pPr>
            <a:lvl2pPr indent="-393700" lvl="1" marL="914400" marR="0" rtl="0" algn="l">
              <a:lnSpc>
                <a:spcPct val="90000"/>
              </a:lnSpc>
              <a:spcBef>
                <a:spcPts val="542"/>
              </a:spcBef>
              <a:spcAft>
                <a:spcPts val="0"/>
              </a:spcAft>
              <a:buClr>
                <a:schemeClr val="dk1"/>
              </a:buClr>
              <a:buSzPts val="2600"/>
              <a:buFont typeface="Arial"/>
              <a:buChar char="•"/>
              <a:defRPr b="0" i="0" sz="2600" u="none" cap="none" strike="noStrike">
                <a:solidFill>
                  <a:schemeClr val="dk1"/>
                </a:solidFill>
                <a:latin typeface="Calibri"/>
                <a:ea typeface="Calibri"/>
                <a:cs typeface="Calibri"/>
                <a:sym typeface="Calibri"/>
              </a:defRPr>
            </a:lvl2pPr>
            <a:lvl3pPr indent="-368300" lvl="2" marL="1371600" marR="0" rtl="0" algn="l">
              <a:lnSpc>
                <a:spcPct val="90000"/>
              </a:lnSpc>
              <a:spcBef>
                <a:spcPts val="54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1" name="Google Shape;41;p61"/>
          <p:cNvSpPr txBox="1"/>
          <p:nvPr>
            <p:ph idx="3" type="body"/>
          </p:nvPr>
        </p:nvSpPr>
        <p:spPr>
          <a:xfrm>
            <a:off x="7570162" y="4019882"/>
            <a:ext cx="1328738" cy="234554"/>
          </a:xfrm>
          <a:prstGeom prst="rect">
            <a:avLst/>
          </a:prstGeom>
          <a:noFill/>
          <a:ln>
            <a:noFill/>
          </a:ln>
        </p:spPr>
        <p:txBody>
          <a:bodyPr anchorCtr="0" anchor="t" bIns="45700" lIns="91400" spcFirstLastPara="1" rIns="91400" wrap="square" tIns="45700">
            <a:noAutofit/>
          </a:bodyPr>
          <a:lstStyle>
            <a:lvl1pPr indent="-228600" lvl="0" marL="457200" marR="0" rtl="0" algn="r">
              <a:lnSpc>
                <a:spcPct val="90000"/>
              </a:lnSpc>
              <a:spcBef>
                <a:spcPts val="1083"/>
              </a:spcBef>
              <a:spcAft>
                <a:spcPts val="0"/>
              </a:spcAft>
              <a:buClr>
                <a:srgbClr val="757070"/>
              </a:buClr>
              <a:buSzPts val="1200"/>
              <a:buFont typeface="Arial"/>
              <a:buNone/>
              <a:defRPr b="0" i="0" sz="1200" u="none" cap="none" strike="noStrike">
                <a:solidFill>
                  <a:srgbClr val="757070"/>
                </a:solidFill>
                <a:latin typeface="Century Gothic"/>
                <a:ea typeface="Century Gothic"/>
                <a:cs typeface="Century Gothic"/>
                <a:sym typeface="Century Gothic"/>
              </a:defRPr>
            </a:lvl1pPr>
            <a:lvl2pPr indent="-393700" lvl="1" marL="914400" marR="0" rtl="0" algn="l">
              <a:lnSpc>
                <a:spcPct val="90000"/>
              </a:lnSpc>
              <a:spcBef>
                <a:spcPts val="542"/>
              </a:spcBef>
              <a:spcAft>
                <a:spcPts val="0"/>
              </a:spcAft>
              <a:buClr>
                <a:schemeClr val="dk1"/>
              </a:buClr>
              <a:buSzPts val="2600"/>
              <a:buFont typeface="Arial"/>
              <a:buChar char="•"/>
              <a:defRPr b="0" i="0" sz="2600" u="none" cap="none" strike="noStrike">
                <a:solidFill>
                  <a:schemeClr val="dk1"/>
                </a:solidFill>
                <a:latin typeface="Calibri"/>
                <a:ea typeface="Calibri"/>
                <a:cs typeface="Calibri"/>
                <a:sym typeface="Calibri"/>
              </a:defRPr>
            </a:lvl2pPr>
            <a:lvl3pPr indent="-368300" lvl="2" marL="1371600" marR="0" rtl="0" algn="l">
              <a:lnSpc>
                <a:spcPct val="90000"/>
              </a:lnSpc>
              <a:spcBef>
                <a:spcPts val="54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1.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52"/>
          <p:cNvPicPr preferRelativeResize="0"/>
          <p:nvPr/>
        </p:nvPicPr>
        <p:blipFill rotWithShape="1">
          <a:blip r:embed="rId1">
            <a:alphaModFix/>
          </a:blip>
          <a:srcRect b="0" l="0" r="0" t="0"/>
          <a:stretch/>
        </p:blipFill>
        <p:spPr>
          <a:xfrm>
            <a:off x="-6662" y="699542"/>
            <a:ext cx="6750567" cy="3374953"/>
          </a:xfrm>
          <a:prstGeom prst="rect">
            <a:avLst/>
          </a:prstGeom>
          <a:noFill/>
          <a:ln>
            <a:noFill/>
          </a:ln>
        </p:spPr>
      </p:pic>
      <p:sp>
        <p:nvSpPr>
          <p:cNvPr id="11" name="Google Shape;11;p52"/>
          <p:cNvSpPr txBox="1"/>
          <p:nvPr/>
        </p:nvSpPr>
        <p:spPr>
          <a:xfrm>
            <a:off x="5905599" y="4962401"/>
            <a:ext cx="3318966" cy="108347"/>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r>
              <a:rPr b="0" i="0" lang="es-ES" sz="800" u="none" cap="none" strike="noStrike">
                <a:solidFill>
                  <a:srgbClr val="FFFFFF"/>
                </a:solidFill>
                <a:latin typeface="Calibri"/>
                <a:ea typeface="Calibri"/>
                <a:cs typeface="Calibri"/>
                <a:sym typeface="Calibri"/>
              </a:rPr>
              <a:t> Copyright © 2016 SDG group. All rights reserved. www.sdggroup.com</a:t>
            </a:r>
            <a:endParaRPr/>
          </a:p>
        </p:txBody>
      </p:sp>
      <p:sp>
        <p:nvSpPr>
          <p:cNvPr id="12" name="Google Shape;12;p52"/>
          <p:cNvSpPr/>
          <p:nvPr/>
        </p:nvSpPr>
        <p:spPr>
          <a:xfrm>
            <a:off x="-6000" y="102862"/>
            <a:ext cx="6991744" cy="396000"/>
          </a:xfrm>
          <a:custGeom>
            <a:rect b="b" l="l" r="r" t="t"/>
            <a:pathLst>
              <a:path extrusionOk="0" h="561975" w="10624457">
                <a:moveTo>
                  <a:pt x="0" y="0"/>
                </a:moveTo>
                <a:lnTo>
                  <a:pt x="10624457" y="0"/>
                </a:lnTo>
                <a:lnTo>
                  <a:pt x="10267105" y="561975"/>
                </a:lnTo>
                <a:lnTo>
                  <a:pt x="0" y="561975"/>
                </a:lnTo>
                <a:lnTo>
                  <a:pt x="0" y="0"/>
                </a:lnTo>
                <a:close/>
              </a:path>
            </a:pathLst>
          </a:custGeom>
          <a:solidFill>
            <a:srgbClr val="0071AA"/>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 name="Google Shape;13;p52"/>
          <p:cNvSpPr/>
          <p:nvPr/>
        </p:nvSpPr>
        <p:spPr>
          <a:xfrm flipH="1">
            <a:off x="2771800" y="498862"/>
            <a:ext cx="3972106" cy="4602685"/>
          </a:xfrm>
          <a:prstGeom prst="rtTriangle">
            <a:avLst/>
          </a:prstGeom>
          <a:solidFill>
            <a:schemeClr val="lt1"/>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 name="Google Shape;14;p52"/>
          <p:cNvSpPr/>
          <p:nvPr/>
        </p:nvSpPr>
        <p:spPr>
          <a:xfrm>
            <a:off x="-36512" y="606479"/>
            <a:ext cx="6876256" cy="4495068"/>
          </a:xfrm>
          <a:prstGeom prst="rect">
            <a:avLst/>
          </a:prstGeom>
          <a:solidFill>
            <a:schemeClr val="lt1">
              <a:alpha val="41960"/>
            </a:schemeClr>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 name="Shape 20"/>
        <p:cNvGrpSpPr/>
        <p:nvPr/>
      </p:nvGrpSpPr>
      <p:grpSpPr>
        <a:xfrm>
          <a:off x="0" y="0"/>
          <a:ext cx="0" cy="0"/>
          <a:chOff x="0" y="0"/>
          <a:chExt cx="0" cy="0"/>
        </a:xfrm>
      </p:grpSpPr>
      <p:sp>
        <p:nvSpPr>
          <p:cNvPr id="21" name="Google Shape;21;p54"/>
          <p:cNvSpPr/>
          <p:nvPr/>
        </p:nvSpPr>
        <p:spPr>
          <a:xfrm>
            <a:off x="2" y="5022057"/>
            <a:ext cx="9142332" cy="121443"/>
          </a:xfrm>
          <a:prstGeom prst="rect">
            <a:avLst/>
          </a:prstGeom>
          <a:solidFill>
            <a:schemeClr val="dk1">
              <a:alpha val="9803"/>
            </a:schemeClr>
          </a:solidFill>
          <a:ln>
            <a:noFill/>
          </a:ln>
        </p:spPr>
        <p:txBody>
          <a:bodyPr anchorCtr="0" anchor="ctr" bIns="49475" lIns="98975" spcFirstLastPara="1" rIns="98975" wrap="square" tIns="49475">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 name="Google Shape;22;p54"/>
          <p:cNvSpPr/>
          <p:nvPr/>
        </p:nvSpPr>
        <p:spPr>
          <a:xfrm>
            <a:off x="59" y="117489"/>
            <a:ext cx="7752863" cy="270000"/>
          </a:xfrm>
          <a:custGeom>
            <a:rect b="b" l="l" r="r" t="t"/>
            <a:pathLst>
              <a:path extrusionOk="0" h="561975" w="10624457">
                <a:moveTo>
                  <a:pt x="0" y="0"/>
                </a:moveTo>
                <a:lnTo>
                  <a:pt x="10624457" y="0"/>
                </a:lnTo>
                <a:lnTo>
                  <a:pt x="10267105" y="561975"/>
                </a:lnTo>
                <a:lnTo>
                  <a:pt x="0" y="561975"/>
                </a:lnTo>
                <a:lnTo>
                  <a:pt x="0" y="0"/>
                </a:lnTo>
                <a:close/>
              </a:path>
            </a:pathLst>
          </a:custGeom>
          <a:solidFill>
            <a:srgbClr val="0071AA"/>
          </a:solidFill>
          <a:ln>
            <a:noFill/>
          </a:ln>
        </p:spPr>
        <p:txBody>
          <a:bodyPr anchorCtr="0" anchor="ctr" bIns="49475" lIns="98975" spcFirstLastPara="1" rIns="98975" wrap="square" tIns="49475">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 name="Shape 35"/>
        <p:cNvGrpSpPr/>
        <p:nvPr/>
      </p:nvGrpSpPr>
      <p:grpSpPr>
        <a:xfrm>
          <a:off x="0" y="0"/>
          <a:ext cx="0" cy="0"/>
          <a:chOff x="0" y="0"/>
          <a:chExt cx="0" cy="0"/>
        </a:xfrm>
      </p:grpSpPr>
      <p:sp>
        <p:nvSpPr>
          <p:cNvPr id="36" name="Google Shape;36;p60"/>
          <p:cNvSpPr/>
          <p:nvPr/>
        </p:nvSpPr>
        <p:spPr>
          <a:xfrm>
            <a:off x="2" y="5022057"/>
            <a:ext cx="9142332" cy="121443"/>
          </a:xfrm>
          <a:prstGeom prst="rect">
            <a:avLst/>
          </a:prstGeom>
          <a:solidFill>
            <a:schemeClr val="dk1">
              <a:alpha val="9803"/>
            </a:schemeClr>
          </a:solidFill>
          <a:ln>
            <a:noFill/>
          </a:ln>
        </p:spPr>
        <p:txBody>
          <a:bodyPr anchorCtr="0" anchor="ctr" bIns="49475" lIns="98975" spcFirstLastPara="1" rIns="98975" wrap="square" tIns="49475">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 name="Google Shape;37;p60"/>
          <p:cNvSpPr/>
          <p:nvPr/>
        </p:nvSpPr>
        <p:spPr>
          <a:xfrm>
            <a:off x="57" y="117489"/>
            <a:ext cx="7752863" cy="270000"/>
          </a:xfrm>
          <a:custGeom>
            <a:rect b="b" l="l" r="r" t="t"/>
            <a:pathLst>
              <a:path extrusionOk="0" h="561975" w="10624457">
                <a:moveTo>
                  <a:pt x="0" y="0"/>
                </a:moveTo>
                <a:lnTo>
                  <a:pt x="10624457" y="0"/>
                </a:lnTo>
                <a:lnTo>
                  <a:pt x="10267105" y="561975"/>
                </a:lnTo>
                <a:lnTo>
                  <a:pt x="0" y="561975"/>
                </a:lnTo>
                <a:lnTo>
                  <a:pt x="0" y="0"/>
                </a:lnTo>
                <a:close/>
              </a:path>
            </a:pathLst>
          </a:custGeom>
          <a:solidFill>
            <a:srgbClr val="0071AA"/>
          </a:solidFill>
          <a:ln>
            <a:noFill/>
          </a:ln>
        </p:spPr>
        <p:txBody>
          <a:bodyPr anchorCtr="0" anchor="ctr" bIns="49475" lIns="98975" spcFirstLastPara="1" rIns="98975" wrap="square" tIns="49475">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57"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hyperlink" Target="https://www.cybermedian.com/pl/use-case-description-exampl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sites.nationalacademies.org/cs/groups/pgasite/documents/webpage/pga_179129.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www.inf.ed.ac.uk/teaching/courses/seoc/2011_2012/notes/SEOC08_notes.pdf" TargetMode="External"/><Relationship Id="rId4" Type="http://schemas.openxmlformats.org/officeDocument/2006/relationships/hyperlink" Target="https://courses.cs.washington.edu/courses/cse403/15sp/lectures/L10.pdf" TargetMode="External"/><Relationship Id="rId5" Type="http://schemas.openxmlformats.org/officeDocument/2006/relationships/hyperlink" Target="https://www.uml-diagrams.org/" TargetMode="External"/><Relationship Id="rId6" Type="http://schemas.openxmlformats.org/officeDocument/2006/relationships/hyperlink" Target="https://formal.kastel.kit.edu/~beckert/teaching/Spezifikation-SS04/10StateCharts.pdf" TargetMode="External"/><Relationship Id="rId7" Type="http://schemas.openxmlformats.org/officeDocument/2006/relationships/hyperlink" Target="https://nptel.ac.in/content/storage2/courses/106105087/pdf/m07L17.pdf" TargetMode="External"/><Relationship Id="rId8" Type="http://schemas.openxmlformats.org/officeDocument/2006/relationships/hyperlink" Target="https://www.youtube.com/playlist?list=PLM-p96nOrGcaw5dhv8wOA5tVVWEmXtA2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1"/>
          <p:cNvSpPr txBox="1"/>
          <p:nvPr>
            <p:ph idx="3" type="body"/>
          </p:nvPr>
        </p:nvSpPr>
        <p:spPr>
          <a:xfrm>
            <a:off x="4932040" y="4011910"/>
            <a:ext cx="3894852" cy="1080120"/>
          </a:xfrm>
          <a:prstGeom prst="rect">
            <a:avLst/>
          </a:prstGeom>
          <a:noFill/>
          <a:ln>
            <a:noFill/>
          </a:ln>
        </p:spPr>
        <p:txBody>
          <a:bodyPr anchorCtr="0" anchor="t" bIns="42175" lIns="84375" spcFirstLastPara="1" rIns="84375" wrap="square" tIns="42175">
            <a:noAutofit/>
          </a:bodyPr>
          <a:lstStyle/>
          <a:p>
            <a:pPr indent="0" lvl="0" marL="0" rtl="0" algn="r">
              <a:lnSpc>
                <a:spcPct val="90000"/>
              </a:lnSpc>
              <a:spcBef>
                <a:spcPts val="0"/>
              </a:spcBef>
              <a:spcAft>
                <a:spcPts val="0"/>
              </a:spcAft>
              <a:buClr>
                <a:srgbClr val="757070"/>
              </a:buClr>
              <a:buSzPts val="1100"/>
              <a:buNone/>
            </a:pPr>
            <a:r>
              <a:rPr lang="es-ES"/>
              <a:t>Curso 2022-2023</a:t>
            </a:r>
            <a:endParaRPr/>
          </a:p>
          <a:p>
            <a:pPr indent="0" lvl="0" marL="0" rtl="0" algn="r">
              <a:lnSpc>
                <a:spcPct val="90000"/>
              </a:lnSpc>
              <a:spcBef>
                <a:spcPts val="923"/>
              </a:spcBef>
              <a:spcAft>
                <a:spcPts val="0"/>
              </a:spcAft>
              <a:buClr>
                <a:srgbClr val="757070"/>
              </a:buClr>
              <a:buSzPts val="1100"/>
              <a:buNone/>
            </a:pPr>
            <a:r>
              <a:t/>
            </a:r>
            <a:endParaRPr b="1"/>
          </a:p>
          <a:p>
            <a:pPr indent="0" lvl="0" marL="0" rtl="0" algn="r">
              <a:lnSpc>
                <a:spcPct val="90000"/>
              </a:lnSpc>
              <a:spcBef>
                <a:spcPts val="923"/>
              </a:spcBef>
              <a:spcAft>
                <a:spcPts val="0"/>
              </a:spcAft>
              <a:buClr>
                <a:srgbClr val="757070"/>
              </a:buClr>
              <a:buSzPts val="1100"/>
              <a:buNone/>
            </a:pPr>
            <a:r>
              <a:rPr b="1" lang="es-ES"/>
              <a:t>Entornos de desarrollo</a:t>
            </a:r>
            <a:endParaRPr/>
          </a:p>
          <a:p>
            <a:pPr indent="0" lvl="0" marL="0" rtl="0" algn="r">
              <a:lnSpc>
                <a:spcPct val="90000"/>
              </a:lnSpc>
              <a:spcBef>
                <a:spcPts val="923"/>
              </a:spcBef>
              <a:spcAft>
                <a:spcPts val="0"/>
              </a:spcAft>
              <a:buClr>
                <a:srgbClr val="757070"/>
              </a:buClr>
              <a:buSzPts val="1100"/>
              <a:buNone/>
            </a:pPr>
            <a:r>
              <a:rPr b="1" lang="es-ES"/>
              <a:t>Desarrollo de Aplicaciones Web</a:t>
            </a:r>
            <a:endParaRPr/>
          </a:p>
        </p:txBody>
      </p:sp>
      <p:sp>
        <p:nvSpPr>
          <p:cNvPr id="47" name="Google Shape;47;p1"/>
          <p:cNvSpPr txBox="1"/>
          <p:nvPr/>
        </p:nvSpPr>
        <p:spPr>
          <a:xfrm>
            <a:off x="2504362" y="2571750"/>
            <a:ext cx="6655984" cy="1080120"/>
          </a:xfrm>
          <a:prstGeom prst="rect">
            <a:avLst/>
          </a:prstGeom>
          <a:noFill/>
          <a:ln>
            <a:noFill/>
          </a:ln>
        </p:spPr>
        <p:txBody>
          <a:bodyPr anchorCtr="0" anchor="t" bIns="42175" lIns="84375" spcFirstLastPara="1" rIns="84375" wrap="square" tIns="42175">
            <a:noAutofit/>
          </a:bodyPr>
          <a:lstStyle/>
          <a:p>
            <a:pPr indent="0" lvl="0" marL="0" marR="0" rtl="0" algn="r">
              <a:lnSpc>
                <a:spcPct val="90000"/>
              </a:lnSpc>
              <a:spcBef>
                <a:spcPts val="0"/>
              </a:spcBef>
              <a:spcAft>
                <a:spcPts val="0"/>
              </a:spcAft>
              <a:buClr>
                <a:schemeClr val="dk1"/>
              </a:buClr>
              <a:buSzPts val="1800"/>
              <a:buFont typeface="Arial"/>
              <a:buNone/>
            </a:pPr>
            <a:r>
              <a:rPr b="1" i="0" lang="es-ES" sz="1800" u="none" cap="none" strike="noStrike">
                <a:solidFill>
                  <a:schemeClr val="dk1"/>
                </a:solidFill>
                <a:latin typeface="Century Gothic"/>
                <a:ea typeface="Century Gothic"/>
                <a:cs typeface="Century Gothic"/>
                <a:sym typeface="Century Gothic"/>
              </a:rPr>
              <a:t>5. UML. Diagramas de comportamiento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0"/>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54" name="Google Shape;154;p10"/>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155" name="Google Shape;155;p10"/>
          <p:cNvGrpSpPr/>
          <p:nvPr/>
        </p:nvGrpSpPr>
        <p:grpSpPr>
          <a:xfrm>
            <a:off x="85847" y="469368"/>
            <a:ext cx="8367885" cy="359313"/>
            <a:chOff x="274216" y="780591"/>
            <a:chExt cx="9372448" cy="479082"/>
          </a:xfrm>
        </p:grpSpPr>
        <p:sp>
          <p:nvSpPr>
            <p:cNvPr id="156" name="Google Shape;156;p10"/>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57" name="Google Shape;157;p10"/>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58" name="Google Shape;158;p10"/>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59" name="Google Shape;159;p10"/>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UML</a:t>
            </a:r>
            <a:endParaRPr/>
          </a:p>
        </p:txBody>
      </p:sp>
      <p:sp>
        <p:nvSpPr>
          <p:cNvPr id="160" name="Google Shape;160;p10"/>
          <p:cNvSpPr txBox="1"/>
          <p:nvPr/>
        </p:nvSpPr>
        <p:spPr>
          <a:xfrm>
            <a:off x="440725" y="977933"/>
            <a:ext cx="7992925" cy="3360920"/>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b="1" lang="es-ES" sz="1100">
                <a:solidFill>
                  <a:schemeClr val="dk1"/>
                </a:solidFill>
                <a:latin typeface="Century Gothic"/>
                <a:ea typeface="Century Gothic"/>
                <a:cs typeface="Century Gothic"/>
                <a:sym typeface="Century Gothic"/>
              </a:rPr>
              <a:t>UML</a:t>
            </a:r>
            <a:r>
              <a:rPr lang="es-ES" sz="1100">
                <a:solidFill>
                  <a:schemeClr val="dk1"/>
                </a:solidFill>
                <a:latin typeface="Century Gothic"/>
                <a:ea typeface="Century Gothic"/>
                <a:cs typeface="Century Gothic"/>
                <a:sym typeface="Century Gothic"/>
              </a:rPr>
              <a:t> (Unified Modeling Language o Lenguaje Unificado de Modelado) (Rumbaugh et .al 1999) </a:t>
            </a:r>
            <a:r>
              <a:rPr b="1" lang="es-ES" sz="1100">
                <a:solidFill>
                  <a:schemeClr val="dk1"/>
                </a:solidFill>
                <a:latin typeface="Century Gothic"/>
                <a:ea typeface="Century Gothic"/>
                <a:cs typeface="Century Gothic"/>
                <a:sym typeface="Century Gothic"/>
              </a:rPr>
              <a:t>es un conjunto de herramientas que permite modelar, construir y documentar los elementos que forman un sistema software orientado a objetos.</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UML </a:t>
            </a:r>
            <a:r>
              <a:rPr b="1" lang="es-ES" sz="1100">
                <a:solidFill>
                  <a:schemeClr val="dk1"/>
                </a:solidFill>
                <a:latin typeface="Century Gothic"/>
                <a:ea typeface="Century Gothic"/>
                <a:cs typeface="Century Gothic"/>
                <a:sym typeface="Century Gothic"/>
              </a:rPr>
              <a:t>permite a los desarrolladores visualizar el producto de su trabajo en esquemas o diagramas estandarizados denominados modelos</a:t>
            </a:r>
            <a:r>
              <a:rPr lang="es-ES" sz="1100">
                <a:solidFill>
                  <a:schemeClr val="dk1"/>
                </a:solidFill>
                <a:latin typeface="Century Gothic"/>
                <a:ea typeface="Century Gothic"/>
                <a:cs typeface="Century Gothic"/>
                <a:sym typeface="Century Gothic"/>
              </a:rPr>
              <a:t> (representación gráfica o esquemática de una realidad; sirve para organizar y comunicar de forma clara los elementos que involucran el desarrollo en un todo) </a:t>
            </a:r>
            <a:r>
              <a:rPr b="1" lang="es-ES" sz="1100">
                <a:solidFill>
                  <a:schemeClr val="dk1"/>
                </a:solidFill>
                <a:latin typeface="Century Gothic"/>
                <a:ea typeface="Century Gothic"/>
                <a:cs typeface="Century Gothic"/>
                <a:sym typeface="Century Gothic"/>
              </a:rPr>
              <a:t>que representan el sistema desde diferentes perspectivas.</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Además UML puede conectarse a lenguajes de programación mediante </a:t>
            </a:r>
            <a:r>
              <a:rPr b="1" i="1" lang="es-ES" sz="1100">
                <a:solidFill>
                  <a:schemeClr val="dk1"/>
                </a:solidFill>
                <a:latin typeface="Century Gothic"/>
                <a:ea typeface="Century Gothic"/>
                <a:cs typeface="Century Gothic"/>
                <a:sym typeface="Century Gothic"/>
              </a:rPr>
              <a:t>ingeniería directa </a:t>
            </a:r>
            <a:r>
              <a:rPr lang="es-ES" sz="1100">
                <a:solidFill>
                  <a:schemeClr val="dk1"/>
                </a:solidFill>
                <a:latin typeface="Century Gothic"/>
                <a:ea typeface="Century Gothic"/>
                <a:cs typeface="Century Gothic"/>
                <a:sym typeface="Century Gothic"/>
              </a:rPr>
              <a:t>(transformación de un modelo en código a través de su traducción a un determinado lenguaje de programación) e </a:t>
            </a:r>
            <a:r>
              <a:rPr b="1" i="1" lang="es-ES" sz="1100">
                <a:solidFill>
                  <a:schemeClr val="dk1"/>
                </a:solidFill>
                <a:latin typeface="Century Gothic"/>
                <a:ea typeface="Century Gothic"/>
                <a:cs typeface="Century Gothic"/>
                <a:sym typeface="Century Gothic"/>
              </a:rPr>
              <a:t>inversa </a:t>
            </a:r>
            <a:r>
              <a:rPr lang="es-ES" sz="1100">
                <a:solidFill>
                  <a:schemeClr val="dk1"/>
                </a:solidFill>
                <a:latin typeface="Century Gothic"/>
                <a:ea typeface="Century Gothic"/>
                <a:cs typeface="Century Gothic"/>
                <a:sym typeface="Century Gothic"/>
              </a:rPr>
              <a:t>(transformación del código en un modelo a través de su traducción desde un determinado lenguaje de programación).</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Los diagramas de comportamiento </a:t>
            </a:r>
            <a:r>
              <a:rPr b="1" lang="es-ES" sz="1100">
                <a:solidFill>
                  <a:schemeClr val="dk1"/>
                </a:solidFill>
                <a:latin typeface="Century Gothic"/>
                <a:ea typeface="Century Gothic"/>
                <a:cs typeface="Century Gothic"/>
                <a:sym typeface="Century Gothic"/>
              </a:rPr>
              <a:t>nos indican información dinámica entre los diferentes elementos de un sistema informático</a:t>
            </a:r>
            <a:r>
              <a:rPr lang="es-ES" sz="1100">
                <a:solidFill>
                  <a:schemeClr val="dk1"/>
                </a:solidFill>
                <a:latin typeface="Century Gothic"/>
                <a:ea typeface="Century Gothic"/>
                <a:cs typeface="Century Gothic"/>
                <a:sym typeface="Century Gothic"/>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1"/>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66" name="Google Shape;166;p11"/>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167" name="Google Shape;167;p11"/>
          <p:cNvGrpSpPr/>
          <p:nvPr/>
        </p:nvGrpSpPr>
        <p:grpSpPr>
          <a:xfrm>
            <a:off x="85847" y="469368"/>
            <a:ext cx="8367885" cy="359313"/>
            <a:chOff x="274216" y="780591"/>
            <a:chExt cx="9372448" cy="479082"/>
          </a:xfrm>
        </p:grpSpPr>
        <p:sp>
          <p:nvSpPr>
            <p:cNvPr id="168" name="Google Shape;168;p11"/>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69" name="Google Shape;169;p11"/>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70" name="Google Shape;170;p11"/>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71" name="Google Shape;171;p11"/>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UML</a:t>
            </a:r>
            <a:endParaRPr/>
          </a:p>
        </p:txBody>
      </p:sp>
      <p:sp>
        <p:nvSpPr>
          <p:cNvPr id="172" name="Google Shape;172;p11"/>
          <p:cNvSpPr txBox="1"/>
          <p:nvPr/>
        </p:nvSpPr>
        <p:spPr>
          <a:xfrm>
            <a:off x="440725" y="977933"/>
            <a:ext cx="7992925" cy="2345386"/>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Antes de empezar, hay que tener en cuenta que UML es un ‘lenguaje’ que se usa para especificar software, y no ningún método o procedimiento para construirlo. El UML se usa para </a:t>
            </a:r>
            <a:r>
              <a:rPr b="1" i="1" lang="es-ES" sz="1100">
                <a:solidFill>
                  <a:schemeClr val="dk1"/>
                </a:solidFill>
                <a:latin typeface="Century Gothic"/>
                <a:ea typeface="Century Gothic"/>
                <a:cs typeface="Century Gothic"/>
                <a:sym typeface="Century Gothic"/>
              </a:rPr>
              <a:t>definir</a:t>
            </a:r>
            <a:r>
              <a:rPr lang="es-ES" sz="1100">
                <a:solidFill>
                  <a:schemeClr val="dk1"/>
                </a:solidFill>
                <a:latin typeface="Century Gothic"/>
                <a:ea typeface="Century Gothic"/>
                <a:cs typeface="Century Gothic"/>
                <a:sym typeface="Century Gothic"/>
              </a:rPr>
              <a:t> un software, </a:t>
            </a:r>
            <a:r>
              <a:rPr b="1" i="1" lang="es-ES" sz="1100">
                <a:solidFill>
                  <a:schemeClr val="dk1"/>
                </a:solidFill>
                <a:latin typeface="Century Gothic"/>
                <a:ea typeface="Century Gothic"/>
                <a:cs typeface="Century Gothic"/>
                <a:sym typeface="Century Gothic"/>
              </a:rPr>
              <a:t>detallar</a:t>
            </a:r>
            <a:r>
              <a:rPr lang="es-ES" sz="1100">
                <a:solidFill>
                  <a:schemeClr val="dk1"/>
                </a:solidFill>
                <a:latin typeface="Century Gothic"/>
                <a:ea typeface="Century Gothic"/>
                <a:cs typeface="Century Gothic"/>
                <a:sym typeface="Century Gothic"/>
              </a:rPr>
              <a:t> los componentes del mismo, para </a:t>
            </a:r>
            <a:r>
              <a:rPr b="1" i="1" lang="es-ES" sz="1100">
                <a:solidFill>
                  <a:schemeClr val="dk1"/>
                </a:solidFill>
                <a:latin typeface="Century Gothic"/>
                <a:ea typeface="Century Gothic"/>
                <a:cs typeface="Century Gothic"/>
                <a:sym typeface="Century Gothic"/>
              </a:rPr>
              <a:t>documentar</a:t>
            </a:r>
            <a:r>
              <a:rPr lang="es-ES" sz="1100">
                <a:solidFill>
                  <a:schemeClr val="dk1"/>
                </a:solidFill>
                <a:latin typeface="Century Gothic"/>
                <a:ea typeface="Century Gothic"/>
                <a:cs typeface="Century Gothic"/>
                <a:sym typeface="Century Gothic"/>
              </a:rPr>
              <a:t>… es el lenguaje que representa los </a:t>
            </a:r>
            <a:r>
              <a:rPr b="1" i="1" lang="es-ES" sz="1100">
                <a:solidFill>
                  <a:schemeClr val="dk1"/>
                </a:solidFill>
                <a:latin typeface="Century Gothic"/>
                <a:ea typeface="Century Gothic"/>
                <a:cs typeface="Century Gothic"/>
                <a:sym typeface="Century Gothic"/>
              </a:rPr>
              <a:t>planos del sistema</a:t>
            </a:r>
            <a:r>
              <a:rPr lang="es-ES" sz="1100">
                <a:solidFill>
                  <a:schemeClr val="dk1"/>
                </a:solidFill>
                <a:latin typeface="Century Gothic"/>
                <a:ea typeface="Century Gothic"/>
                <a:cs typeface="Century Gothic"/>
                <a:sym typeface="Century Gothic"/>
              </a:rPr>
              <a:t>.</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A partir de estos planos podemos:</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Agilizar la comunicación y dejar de perder el tiempo.</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Aumentar la colaboración entre miembros del equipo, ya que todo el mundo habla el mismo lenguaje.</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Ofrece la capacidad de tener una visión general del funcionamiento del sistema, pudiendo encontrar errores y posibles retos.</a:t>
            </a:r>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pic>
        <p:nvPicPr>
          <p:cNvPr descr="How to Turn a Blueprint into a Digital Floor Plan – Live Home 3D" id="173" name="Google Shape;173;p11"/>
          <p:cNvPicPr preferRelativeResize="0"/>
          <p:nvPr/>
        </p:nvPicPr>
        <p:blipFill rotWithShape="1">
          <a:blip r:embed="rId3">
            <a:alphaModFix/>
          </a:blip>
          <a:srcRect b="0" l="0" r="0" t="0"/>
          <a:stretch/>
        </p:blipFill>
        <p:spPr>
          <a:xfrm>
            <a:off x="557199" y="3001191"/>
            <a:ext cx="3102757" cy="1807146"/>
          </a:xfrm>
          <a:prstGeom prst="rect">
            <a:avLst/>
          </a:prstGeom>
          <a:noFill/>
          <a:ln>
            <a:noFill/>
          </a:ln>
        </p:spPr>
      </p:pic>
      <p:pic>
        <p:nvPicPr>
          <p:cNvPr descr="How To Design A Home? 6 Steps To Design Your Dream Home | Foyr" id="174" name="Google Shape;174;p11"/>
          <p:cNvPicPr preferRelativeResize="0"/>
          <p:nvPr/>
        </p:nvPicPr>
        <p:blipFill rotWithShape="1">
          <a:blip r:embed="rId4">
            <a:alphaModFix/>
          </a:blip>
          <a:srcRect b="0" l="0" r="0" t="0"/>
          <a:stretch/>
        </p:blipFill>
        <p:spPr>
          <a:xfrm>
            <a:off x="5987688" y="3084398"/>
            <a:ext cx="2974528" cy="1673172"/>
          </a:xfrm>
          <a:prstGeom prst="rect">
            <a:avLst/>
          </a:prstGeom>
          <a:noFill/>
          <a:ln>
            <a:noFill/>
          </a:ln>
        </p:spPr>
      </p:pic>
      <p:cxnSp>
        <p:nvCxnSpPr>
          <p:cNvPr id="175" name="Google Shape;175;p11"/>
          <p:cNvCxnSpPr>
            <a:stCxn id="173" idx="3"/>
            <a:endCxn id="174" idx="1"/>
          </p:cNvCxnSpPr>
          <p:nvPr/>
        </p:nvCxnSpPr>
        <p:spPr>
          <a:xfrm>
            <a:off x="3659956" y="3904764"/>
            <a:ext cx="2327700" cy="16200"/>
          </a:xfrm>
          <a:prstGeom prst="straightConnector1">
            <a:avLst/>
          </a:prstGeom>
          <a:noFill/>
          <a:ln cap="flat" cmpd="sng" w="9525">
            <a:solidFill>
              <a:srgbClr val="FF0000"/>
            </a:solidFill>
            <a:prstDash val="solid"/>
            <a:miter lim="800000"/>
            <a:headEnd len="sm" w="sm"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2"/>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81" name="Google Shape;181;p12"/>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182" name="Google Shape;182;p12"/>
          <p:cNvGrpSpPr/>
          <p:nvPr/>
        </p:nvGrpSpPr>
        <p:grpSpPr>
          <a:xfrm>
            <a:off x="85847" y="469368"/>
            <a:ext cx="8367885" cy="359313"/>
            <a:chOff x="274216" y="780591"/>
            <a:chExt cx="9372448" cy="479082"/>
          </a:xfrm>
        </p:grpSpPr>
        <p:sp>
          <p:nvSpPr>
            <p:cNvPr id="183" name="Google Shape;183;p12"/>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84" name="Google Shape;184;p12"/>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85" name="Google Shape;185;p12"/>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86" name="Google Shape;186;p12"/>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casos de uso</a:t>
            </a:r>
            <a:endParaRPr/>
          </a:p>
        </p:txBody>
      </p:sp>
      <p:sp>
        <p:nvSpPr>
          <p:cNvPr id="187" name="Google Shape;187;p12"/>
          <p:cNvSpPr txBox="1"/>
          <p:nvPr/>
        </p:nvSpPr>
        <p:spPr>
          <a:xfrm>
            <a:off x="440725" y="977933"/>
            <a:ext cx="7992925" cy="3107133"/>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Un diagrama de casos de uso </a:t>
            </a:r>
            <a:r>
              <a:rPr b="1" lang="es-ES" sz="1100">
                <a:solidFill>
                  <a:schemeClr val="dk1"/>
                </a:solidFill>
                <a:latin typeface="Century Gothic"/>
                <a:ea typeface="Century Gothic"/>
                <a:cs typeface="Century Gothic"/>
                <a:sym typeface="Century Gothic"/>
              </a:rPr>
              <a:t>nos ayuda a determinar QUÉ puede hacer cada tipo diferente de usuario con el sistema</a:t>
            </a:r>
            <a:r>
              <a:rPr lang="es-ES" sz="1100">
                <a:solidFill>
                  <a:schemeClr val="dk1"/>
                </a:solidFill>
                <a:latin typeface="Century Gothic"/>
                <a:ea typeface="Century Gothic"/>
                <a:cs typeface="Century Gothic"/>
                <a:sym typeface="Century Gothic"/>
              </a:rPr>
              <a:t>, en una forma que los no versados en el mundo de la informática o, más concretamente el desarrollo de software, pueda entender.</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Los diagramas de casos de uso </a:t>
            </a:r>
            <a:r>
              <a:rPr b="1" lang="es-ES" sz="1100">
                <a:solidFill>
                  <a:schemeClr val="dk1"/>
                </a:solidFill>
                <a:latin typeface="Century Gothic"/>
                <a:ea typeface="Century Gothic"/>
                <a:cs typeface="Century Gothic"/>
                <a:sym typeface="Century Gothic"/>
              </a:rPr>
              <a:t>documentan el comportamiento de un sistema desde el punto de vista del usuario</a:t>
            </a:r>
            <a:r>
              <a:rPr lang="es-ES" sz="1100">
                <a:solidFill>
                  <a:schemeClr val="dk1"/>
                </a:solidFill>
                <a:latin typeface="Century Gothic"/>
                <a:ea typeface="Century Gothic"/>
                <a:cs typeface="Century Gothic"/>
                <a:sym typeface="Century Gothic"/>
              </a:rPr>
              <a:t>. Por lo tanto los casos de uso determinan los requisitos funcionales del sistema, es decir, representan las funciones que un sistema puede ejecutar.</a:t>
            </a:r>
            <a:endParaRPr/>
          </a:p>
          <a:p>
            <a:pPr indent="0" lvl="0" marL="116549" marR="0" rtl="0" algn="just">
              <a:lnSpc>
                <a:spcPct val="150000"/>
              </a:lnSpc>
              <a:spcBef>
                <a:spcPts val="0"/>
              </a:spcBef>
              <a:spcAft>
                <a:spcPts val="0"/>
              </a:spcAft>
              <a:buNone/>
            </a:pPr>
            <a:r>
              <a:rPr b="1" lang="es-ES" sz="1100">
                <a:solidFill>
                  <a:schemeClr val="dk1"/>
                </a:solidFill>
                <a:latin typeface="Century Gothic"/>
                <a:ea typeface="Century Gothic"/>
                <a:cs typeface="Century Gothic"/>
                <a:sym typeface="Century Gothic"/>
              </a:rPr>
              <a:t>Un diagrama de casos de uso es una visualización gráfica de los requisitos funcionales del sistema</a:t>
            </a:r>
            <a:r>
              <a:rPr lang="es-ES" sz="1100">
                <a:solidFill>
                  <a:schemeClr val="dk1"/>
                </a:solidFill>
                <a:latin typeface="Century Gothic"/>
                <a:ea typeface="Century Gothic"/>
                <a:cs typeface="Century Gothic"/>
                <a:sym typeface="Century Gothic"/>
              </a:rPr>
              <a:t>. </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Está formado por </a:t>
            </a:r>
            <a:r>
              <a:rPr b="1" lang="es-ES" sz="1100">
                <a:solidFill>
                  <a:schemeClr val="dk1"/>
                </a:solidFill>
                <a:latin typeface="Century Gothic"/>
                <a:ea typeface="Century Gothic"/>
                <a:cs typeface="Century Gothic"/>
                <a:sym typeface="Century Gothic"/>
              </a:rPr>
              <a:t>casos de uso </a:t>
            </a:r>
            <a:r>
              <a:rPr lang="es-ES" sz="1100">
                <a:solidFill>
                  <a:schemeClr val="dk1"/>
                </a:solidFill>
                <a:latin typeface="Century Gothic"/>
                <a:ea typeface="Century Gothic"/>
                <a:cs typeface="Century Gothic"/>
                <a:sym typeface="Century Gothic"/>
              </a:rPr>
              <a:t>(se representan como elipses) y los </a:t>
            </a:r>
            <a:r>
              <a:rPr b="1" lang="es-ES" sz="1100">
                <a:solidFill>
                  <a:schemeClr val="dk1"/>
                </a:solidFill>
                <a:latin typeface="Century Gothic"/>
                <a:ea typeface="Century Gothic"/>
                <a:cs typeface="Century Gothic"/>
                <a:sym typeface="Century Gothic"/>
              </a:rPr>
              <a:t>actores</a:t>
            </a:r>
            <a:r>
              <a:rPr lang="es-ES" sz="1100">
                <a:solidFill>
                  <a:schemeClr val="dk1"/>
                </a:solidFill>
                <a:latin typeface="Century Gothic"/>
                <a:ea typeface="Century Gothic"/>
                <a:cs typeface="Century Gothic"/>
                <a:sym typeface="Century Gothic"/>
              </a:rPr>
              <a:t>, que interactúan con ellos (se representan como monigotes). </a:t>
            </a:r>
            <a:endParaRPr/>
          </a:p>
          <a:p>
            <a:pPr indent="0" lvl="0" marL="116549" marR="0" rtl="0" algn="just">
              <a:lnSpc>
                <a:spcPct val="150000"/>
              </a:lnSpc>
              <a:spcBef>
                <a:spcPts val="0"/>
              </a:spcBef>
              <a:spcAft>
                <a:spcPts val="0"/>
              </a:spcAft>
              <a:buNone/>
            </a:pPr>
            <a:r>
              <a:rPr b="1" lang="es-ES" sz="1100">
                <a:solidFill>
                  <a:schemeClr val="dk1"/>
                </a:solidFill>
                <a:latin typeface="Century Gothic"/>
                <a:ea typeface="Century Gothic"/>
                <a:cs typeface="Century Gothic"/>
                <a:sym typeface="Century Gothic"/>
              </a:rPr>
              <a:t>Su principal función es iniciar y dirigir el proceso de creación del software, definiendo qué se espera de él. </a:t>
            </a:r>
            <a:r>
              <a:rPr lang="es-ES" sz="1100">
                <a:solidFill>
                  <a:schemeClr val="dk1"/>
                </a:solidFill>
                <a:latin typeface="Century Gothic"/>
                <a:ea typeface="Century Gothic"/>
                <a:cs typeface="Century Gothic"/>
                <a:sym typeface="Century Gothic"/>
              </a:rPr>
              <a:t>Su ventaja principal es la facilidad para interpretarlos, lo que hace que sean especialmente útiles en la comunicación con el cliente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3"/>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93" name="Google Shape;193;p13"/>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194" name="Google Shape;194;p13"/>
          <p:cNvGrpSpPr/>
          <p:nvPr/>
        </p:nvGrpSpPr>
        <p:grpSpPr>
          <a:xfrm>
            <a:off x="85847" y="469368"/>
            <a:ext cx="8367885" cy="359313"/>
            <a:chOff x="274216" y="780591"/>
            <a:chExt cx="9372448" cy="479082"/>
          </a:xfrm>
        </p:grpSpPr>
        <p:sp>
          <p:nvSpPr>
            <p:cNvPr id="195" name="Google Shape;195;p13"/>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96" name="Google Shape;196;p13"/>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97" name="Google Shape;197;p13"/>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98" name="Google Shape;198;p13"/>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Elementos de los diagramas de casos de uso</a:t>
            </a:r>
            <a:endParaRPr/>
          </a:p>
        </p:txBody>
      </p:sp>
      <p:sp>
        <p:nvSpPr>
          <p:cNvPr id="199" name="Google Shape;199;p13"/>
          <p:cNvSpPr txBox="1"/>
          <p:nvPr/>
        </p:nvSpPr>
        <p:spPr>
          <a:xfrm>
            <a:off x="440725" y="977933"/>
            <a:ext cx="7992925" cy="1837554"/>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b="1" i="1" lang="es-ES" sz="1100">
                <a:solidFill>
                  <a:schemeClr val="dk1"/>
                </a:solidFill>
                <a:latin typeface="Century Gothic"/>
                <a:ea typeface="Century Gothic"/>
                <a:cs typeface="Century Gothic"/>
                <a:sym typeface="Century Gothic"/>
              </a:rPr>
              <a:t>Un caso de uso especifica una secuencia de acciones</a:t>
            </a:r>
            <a:r>
              <a:rPr lang="es-ES" sz="1100">
                <a:solidFill>
                  <a:schemeClr val="dk1"/>
                </a:solidFill>
                <a:latin typeface="Century Gothic"/>
                <a:ea typeface="Century Gothic"/>
                <a:cs typeface="Century Gothic"/>
                <a:sym typeface="Century Gothic"/>
              </a:rPr>
              <a:t>, que el sistema puede llevar a cabo, y </a:t>
            </a:r>
            <a:r>
              <a:rPr b="1" i="1" lang="es-ES" sz="1100">
                <a:solidFill>
                  <a:schemeClr val="dk1"/>
                </a:solidFill>
                <a:latin typeface="Century Gothic"/>
                <a:ea typeface="Century Gothic"/>
                <a:cs typeface="Century Gothic"/>
                <a:sym typeface="Century Gothic"/>
              </a:rPr>
              <a:t>que producen un resultado observable</a:t>
            </a:r>
            <a:r>
              <a:rPr lang="es-ES" sz="1100">
                <a:solidFill>
                  <a:schemeClr val="dk1"/>
                </a:solidFill>
                <a:latin typeface="Century Gothic"/>
                <a:ea typeface="Century Gothic"/>
                <a:cs typeface="Century Gothic"/>
                <a:sym typeface="Century Gothic"/>
              </a:rPr>
              <a:t> de valor para un actor concreto. El conjunto de casos de uso forman el “comportamiento requerido” de un sistema. </a:t>
            </a:r>
            <a:endParaRPr/>
          </a:p>
          <a:p>
            <a:pPr indent="0" lvl="0" marL="116549" marR="0" rtl="0" algn="just">
              <a:lnSpc>
                <a:spcPct val="150000"/>
              </a:lnSpc>
              <a:spcBef>
                <a:spcPts val="0"/>
              </a:spcBef>
              <a:spcAft>
                <a:spcPts val="0"/>
              </a:spcAft>
              <a:buNone/>
            </a:pPr>
            <a:r>
              <a:rPr b="1" lang="es-ES" sz="1100">
                <a:solidFill>
                  <a:schemeClr val="dk1"/>
                </a:solidFill>
                <a:latin typeface="Century Gothic"/>
                <a:ea typeface="Century Gothic"/>
                <a:cs typeface="Century Gothic"/>
                <a:sym typeface="Century Gothic"/>
              </a:rPr>
              <a:t>El objetivo del diagrama de casos de uso será la descripción de lo que realiza cada caso de uso, que es lo    que va a ayudar al equipo de desarrollo a crear el sistema a posteriori</a:t>
            </a:r>
            <a:r>
              <a:rPr lang="es-ES" sz="1100">
                <a:solidFill>
                  <a:schemeClr val="dk1"/>
                </a:solidFill>
                <a:latin typeface="Century Gothic"/>
                <a:ea typeface="Century Gothic"/>
                <a:cs typeface="Century Gothic"/>
                <a:sym typeface="Century Gothic"/>
              </a:rPr>
              <a:t>. La descripción de los casos de uso se realiza mediante una descripción textual de lo que se vaya a realizar. Esta descripción se llama contrato (o especificación) del caso de uso.</a:t>
            </a:r>
            <a:endParaRPr/>
          </a:p>
        </p:txBody>
      </p:sp>
      <p:pic>
        <p:nvPicPr>
          <p:cNvPr descr="What is an Actor in UML? - Smartpedia - t2informatik" id="200" name="Google Shape;200;p13"/>
          <p:cNvPicPr preferRelativeResize="0"/>
          <p:nvPr/>
        </p:nvPicPr>
        <p:blipFill rotWithShape="1">
          <a:blip r:embed="rId3">
            <a:alphaModFix/>
          </a:blip>
          <a:srcRect b="0" l="0" r="0" t="0"/>
          <a:stretch/>
        </p:blipFill>
        <p:spPr>
          <a:xfrm>
            <a:off x="644406" y="2992760"/>
            <a:ext cx="3888432" cy="171988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4"/>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06" name="Google Shape;206;p14"/>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207" name="Google Shape;207;p14"/>
          <p:cNvGrpSpPr/>
          <p:nvPr/>
        </p:nvGrpSpPr>
        <p:grpSpPr>
          <a:xfrm>
            <a:off x="85847" y="469368"/>
            <a:ext cx="8367885" cy="359313"/>
            <a:chOff x="274216" y="780591"/>
            <a:chExt cx="9372448" cy="479082"/>
          </a:xfrm>
        </p:grpSpPr>
        <p:sp>
          <p:nvSpPr>
            <p:cNvPr id="208" name="Google Shape;208;p14"/>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09" name="Google Shape;209;p14"/>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10" name="Google Shape;210;p14"/>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11" name="Google Shape;211;p14"/>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Elementos de los diagramas de casos de uso</a:t>
            </a:r>
            <a:endParaRPr/>
          </a:p>
        </p:txBody>
      </p:sp>
      <p:pic>
        <p:nvPicPr>
          <p:cNvPr id="212" name="Google Shape;212;p14"/>
          <p:cNvPicPr preferRelativeResize="0"/>
          <p:nvPr/>
        </p:nvPicPr>
        <p:blipFill rotWithShape="1">
          <a:blip r:embed="rId3">
            <a:alphaModFix/>
          </a:blip>
          <a:srcRect b="0" l="0" r="0" t="0"/>
          <a:stretch/>
        </p:blipFill>
        <p:spPr>
          <a:xfrm>
            <a:off x="557346" y="828682"/>
            <a:ext cx="6625520" cy="39753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5"/>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18" name="Google Shape;218;p15"/>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219" name="Google Shape;219;p15"/>
          <p:cNvGrpSpPr/>
          <p:nvPr/>
        </p:nvGrpSpPr>
        <p:grpSpPr>
          <a:xfrm>
            <a:off x="85847" y="469368"/>
            <a:ext cx="8367885" cy="359313"/>
            <a:chOff x="274216" y="780591"/>
            <a:chExt cx="9372448" cy="479082"/>
          </a:xfrm>
        </p:grpSpPr>
        <p:sp>
          <p:nvSpPr>
            <p:cNvPr id="220" name="Google Shape;220;p15"/>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21" name="Google Shape;221;p15"/>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22" name="Google Shape;222;p15"/>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23" name="Google Shape;223;p15"/>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Descripción (o contrato de un caso de uso)</a:t>
            </a:r>
            <a:endParaRPr/>
          </a:p>
        </p:txBody>
      </p:sp>
      <p:sp>
        <p:nvSpPr>
          <p:cNvPr id="224" name="Google Shape;224;p15"/>
          <p:cNvSpPr txBox="1"/>
          <p:nvPr/>
        </p:nvSpPr>
        <p:spPr>
          <a:xfrm>
            <a:off x="409414" y="963296"/>
            <a:ext cx="7992925" cy="1075807"/>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Una especificación de caso de uso proporciona detalles textuales de un caso de uso, describiendo el comportamiento detallado del sistema.</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Una plantilla podría ser:</a:t>
            </a:r>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graphicFrame>
        <p:nvGraphicFramePr>
          <p:cNvPr id="225" name="Google Shape;225;p15"/>
          <p:cNvGraphicFramePr/>
          <p:nvPr/>
        </p:nvGraphicFramePr>
        <p:xfrm>
          <a:off x="560335" y="1819634"/>
          <a:ext cx="3000000" cy="3000000"/>
        </p:xfrm>
        <a:graphic>
          <a:graphicData uri="http://schemas.openxmlformats.org/drawingml/2006/table">
            <a:tbl>
              <a:tblPr bandRow="1" firstRow="1">
                <a:noFill/>
                <a:tableStyleId>{FD86FCA9-BCED-4F42-8E87-C421BE267A33}</a:tableStyleId>
              </a:tblPr>
              <a:tblGrid>
                <a:gridCol w="3921000"/>
                <a:gridCol w="3921000"/>
              </a:tblGrid>
              <a:tr h="473400">
                <a:tc>
                  <a:txBody>
                    <a:bodyPr/>
                    <a:lstStyle/>
                    <a:p>
                      <a:pPr indent="0" lvl="0" marL="0" marR="0" rtl="0" algn="l">
                        <a:spcBef>
                          <a:spcPts val="0"/>
                        </a:spcBef>
                        <a:spcAft>
                          <a:spcPts val="0"/>
                        </a:spcAft>
                        <a:buNone/>
                      </a:pPr>
                      <a:r>
                        <a:rPr lang="es-ES" sz="1100">
                          <a:solidFill>
                            <a:schemeClr val="dk1"/>
                          </a:solidFill>
                          <a:latin typeface="Century Gothic"/>
                          <a:ea typeface="Century Gothic"/>
                          <a:cs typeface="Century Gothic"/>
                          <a:sym typeface="Century Gothic"/>
                        </a:rPr>
                        <a:t>Elemento</a:t>
                      </a:r>
                      <a:endParaRPr/>
                    </a:p>
                  </a:txBody>
                  <a:tcPr marT="45725" marB="45725" marR="91450" marL="91450"/>
                </a:tc>
                <a:tc>
                  <a:txBody>
                    <a:bodyPr/>
                    <a:lstStyle/>
                    <a:p>
                      <a:pPr indent="0" lvl="0" marL="0" marR="0" rtl="0" algn="l">
                        <a:spcBef>
                          <a:spcPts val="0"/>
                        </a:spcBef>
                        <a:spcAft>
                          <a:spcPts val="0"/>
                        </a:spcAft>
                        <a:buNone/>
                      </a:pPr>
                      <a:r>
                        <a:rPr lang="es-ES" sz="1100">
                          <a:solidFill>
                            <a:schemeClr val="dk1"/>
                          </a:solidFill>
                          <a:latin typeface="Century Gothic"/>
                          <a:ea typeface="Century Gothic"/>
                          <a:cs typeface="Century Gothic"/>
                          <a:sym typeface="Century Gothic"/>
                        </a:rPr>
                        <a:t>Descripción</a:t>
                      </a:r>
                      <a:endParaRPr/>
                    </a:p>
                  </a:txBody>
                  <a:tcPr marT="45725" marB="45725" marR="91450" marL="91450"/>
                </a:tc>
              </a:tr>
              <a:tr h="473400">
                <a:tc>
                  <a:txBody>
                    <a:bodyPr/>
                    <a:lstStyle/>
                    <a:p>
                      <a:pPr indent="0" lvl="0" marL="0" marR="0" rtl="0" algn="l">
                        <a:spcBef>
                          <a:spcPts val="0"/>
                        </a:spcBef>
                        <a:spcAft>
                          <a:spcPts val="0"/>
                        </a:spcAft>
                        <a:buNone/>
                      </a:pPr>
                      <a:r>
                        <a:rPr lang="es-ES" sz="1100">
                          <a:solidFill>
                            <a:schemeClr val="dk1"/>
                          </a:solidFill>
                          <a:latin typeface="Century Gothic"/>
                          <a:ea typeface="Century Gothic"/>
                          <a:cs typeface="Century Gothic"/>
                          <a:sym typeface="Century Gothic"/>
                        </a:rPr>
                        <a:t>Nombre del caso de uso</a:t>
                      </a:r>
                      <a:endParaRPr/>
                    </a:p>
                  </a:txBody>
                  <a:tcPr marT="45725" marB="45725" marR="91450" marL="91450"/>
                </a:tc>
                <a:tc>
                  <a:txBody>
                    <a:bodyPr/>
                    <a:lstStyle/>
                    <a:p>
                      <a:pPr indent="0" lvl="0" marL="0" marR="0" rtl="0" algn="l">
                        <a:spcBef>
                          <a:spcPts val="0"/>
                        </a:spcBef>
                        <a:spcAft>
                          <a:spcPts val="0"/>
                        </a:spcAft>
                        <a:buNone/>
                      </a:pPr>
                      <a:r>
                        <a:rPr lang="es-ES" sz="1100">
                          <a:solidFill>
                            <a:schemeClr val="dk1"/>
                          </a:solidFill>
                          <a:latin typeface="Century Gothic"/>
                          <a:ea typeface="Century Gothic"/>
                          <a:cs typeface="Century Gothic"/>
                          <a:sym typeface="Century Gothic"/>
                        </a:rPr>
                        <a:t>-</a:t>
                      </a:r>
                      <a:endParaRPr/>
                    </a:p>
                  </a:txBody>
                  <a:tcPr marT="45725" marB="45725" marR="91450" marL="91450"/>
                </a:tc>
              </a:tr>
              <a:tr h="473400">
                <a:tc>
                  <a:txBody>
                    <a:bodyPr/>
                    <a:lstStyle/>
                    <a:p>
                      <a:pPr indent="0" lvl="0" marL="0" marR="0" rtl="0" algn="l">
                        <a:spcBef>
                          <a:spcPts val="0"/>
                        </a:spcBef>
                        <a:spcAft>
                          <a:spcPts val="0"/>
                        </a:spcAft>
                        <a:buNone/>
                      </a:pPr>
                      <a:r>
                        <a:rPr lang="es-ES" sz="1100">
                          <a:solidFill>
                            <a:schemeClr val="dk1"/>
                          </a:solidFill>
                          <a:latin typeface="Century Gothic"/>
                          <a:ea typeface="Century Gothic"/>
                          <a:cs typeface="Century Gothic"/>
                          <a:sym typeface="Century Gothic"/>
                        </a:rPr>
                        <a:t>Actores primarios y secundarios</a:t>
                      </a:r>
                      <a:endParaRPr/>
                    </a:p>
                  </a:txBody>
                  <a:tcPr marT="45725" marB="45725" marR="91450" marL="91450"/>
                </a:tc>
                <a:tc>
                  <a:txBody>
                    <a:bodyPr/>
                    <a:lstStyle/>
                    <a:p>
                      <a:pPr indent="0" lvl="0" marL="0" marR="0" rtl="0" algn="l">
                        <a:spcBef>
                          <a:spcPts val="0"/>
                        </a:spcBef>
                        <a:spcAft>
                          <a:spcPts val="0"/>
                        </a:spcAft>
                        <a:buNone/>
                      </a:pPr>
                      <a:r>
                        <a:rPr lang="es-ES" sz="1100">
                          <a:solidFill>
                            <a:schemeClr val="dk1"/>
                          </a:solidFill>
                          <a:latin typeface="Century Gothic"/>
                          <a:ea typeface="Century Gothic"/>
                          <a:cs typeface="Century Gothic"/>
                          <a:sym typeface="Century Gothic"/>
                        </a:rPr>
                        <a:t>Indicar el actor(es) involucrado en el caso de uso</a:t>
                      </a:r>
                      <a:endParaRPr/>
                    </a:p>
                  </a:txBody>
                  <a:tcPr marT="45725" marB="45725" marR="91450" marL="91450"/>
                </a:tc>
              </a:tr>
              <a:tr h="473400">
                <a:tc>
                  <a:txBody>
                    <a:bodyPr/>
                    <a:lstStyle/>
                    <a:p>
                      <a:pPr indent="0" lvl="0" marL="0" marR="0" rtl="0" algn="l">
                        <a:spcBef>
                          <a:spcPts val="0"/>
                        </a:spcBef>
                        <a:spcAft>
                          <a:spcPts val="0"/>
                        </a:spcAft>
                        <a:buNone/>
                      </a:pPr>
                      <a:r>
                        <a:rPr lang="es-ES" sz="1100">
                          <a:solidFill>
                            <a:schemeClr val="dk1"/>
                          </a:solidFill>
                          <a:latin typeface="Century Gothic"/>
                          <a:ea typeface="Century Gothic"/>
                          <a:cs typeface="Century Gothic"/>
                          <a:sym typeface="Century Gothic"/>
                        </a:rPr>
                        <a:t>Pre-condición</a:t>
                      </a:r>
                      <a:endParaRPr sz="1100">
                        <a:solidFill>
                          <a:schemeClr val="dk1"/>
                        </a:solidFill>
                        <a:latin typeface="Century Gothic"/>
                        <a:ea typeface="Century Gothic"/>
                        <a:cs typeface="Century Gothic"/>
                        <a:sym typeface="Century Gothic"/>
                      </a:endParaRPr>
                    </a:p>
                  </a:txBody>
                  <a:tcPr marT="45725" marB="45725" marR="91450" marL="91450"/>
                </a:tc>
                <a:tc>
                  <a:txBody>
                    <a:bodyPr/>
                    <a:lstStyle/>
                    <a:p>
                      <a:pPr indent="0" lvl="0" marL="0" marR="0" rtl="0" algn="l">
                        <a:spcBef>
                          <a:spcPts val="0"/>
                        </a:spcBef>
                        <a:spcAft>
                          <a:spcPts val="0"/>
                        </a:spcAft>
                        <a:buNone/>
                      </a:pPr>
                      <a:r>
                        <a:rPr lang="es-ES" sz="1100">
                          <a:solidFill>
                            <a:schemeClr val="dk1"/>
                          </a:solidFill>
                          <a:latin typeface="Century Gothic"/>
                          <a:ea typeface="Century Gothic"/>
                          <a:cs typeface="Century Gothic"/>
                          <a:sym typeface="Century Gothic"/>
                        </a:rPr>
                        <a:t>Situaciones que se tienen que cumplir antes de poder ejecutarse el caso de uso</a:t>
                      </a:r>
                      <a:endParaRPr/>
                    </a:p>
                  </a:txBody>
                  <a:tcPr marT="45725" marB="45725" marR="91450" marL="91450"/>
                </a:tc>
              </a:tr>
              <a:tr h="473400">
                <a:tc>
                  <a:txBody>
                    <a:bodyPr/>
                    <a:lstStyle/>
                    <a:p>
                      <a:pPr indent="0" lvl="0" marL="0" marR="0" rtl="0" algn="l">
                        <a:spcBef>
                          <a:spcPts val="0"/>
                        </a:spcBef>
                        <a:spcAft>
                          <a:spcPts val="0"/>
                        </a:spcAft>
                        <a:buNone/>
                      </a:pPr>
                      <a:r>
                        <a:rPr lang="es-ES" sz="1100">
                          <a:solidFill>
                            <a:schemeClr val="dk1"/>
                          </a:solidFill>
                          <a:latin typeface="Century Gothic"/>
                          <a:ea typeface="Century Gothic"/>
                          <a:cs typeface="Century Gothic"/>
                          <a:sym typeface="Century Gothic"/>
                        </a:rPr>
                        <a:t>Post-condición</a:t>
                      </a:r>
                      <a:endParaRPr sz="1100">
                        <a:solidFill>
                          <a:schemeClr val="dk1"/>
                        </a:solidFill>
                        <a:latin typeface="Century Gothic"/>
                        <a:ea typeface="Century Gothic"/>
                        <a:cs typeface="Century Gothic"/>
                        <a:sym typeface="Century Gothic"/>
                      </a:endParaRPr>
                    </a:p>
                  </a:txBody>
                  <a:tcPr marT="45725" marB="45725" marR="91450" marL="91450"/>
                </a:tc>
                <a:tc>
                  <a:txBody>
                    <a:bodyPr/>
                    <a:lstStyle/>
                    <a:p>
                      <a:pPr indent="0" lvl="0" marL="0" marR="0" rtl="0" algn="l">
                        <a:spcBef>
                          <a:spcPts val="0"/>
                        </a:spcBef>
                        <a:spcAft>
                          <a:spcPts val="0"/>
                        </a:spcAft>
                        <a:buNone/>
                      </a:pPr>
                      <a:r>
                        <a:rPr lang="es-ES" sz="1100">
                          <a:solidFill>
                            <a:schemeClr val="dk1"/>
                          </a:solidFill>
                          <a:latin typeface="Century Gothic"/>
                          <a:ea typeface="Century Gothic"/>
                          <a:cs typeface="Century Gothic"/>
                          <a:sym typeface="Century Gothic"/>
                        </a:rPr>
                        <a:t>Situaciones que se tienen que cumplir una vez se termine el caso de uso</a:t>
                      </a:r>
                      <a:endParaRPr/>
                    </a:p>
                  </a:txBody>
                  <a:tcPr marT="45725" marB="45725" marR="91450" marL="91450"/>
                </a:tc>
              </a:tr>
              <a:tr h="139700">
                <a:tc>
                  <a:txBody>
                    <a:bodyPr/>
                    <a:lstStyle/>
                    <a:p>
                      <a:pPr indent="0" lvl="0" marL="0" marR="0" rtl="0" algn="l">
                        <a:spcBef>
                          <a:spcPts val="0"/>
                        </a:spcBef>
                        <a:spcAft>
                          <a:spcPts val="0"/>
                        </a:spcAft>
                        <a:buNone/>
                      </a:pPr>
                      <a:r>
                        <a:rPr lang="es-ES" sz="1100">
                          <a:solidFill>
                            <a:schemeClr val="dk1"/>
                          </a:solidFill>
                          <a:latin typeface="Century Gothic"/>
                          <a:ea typeface="Century Gothic"/>
                          <a:cs typeface="Century Gothic"/>
                          <a:sym typeface="Century Gothic"/>
                        </a:rPr>
                        <a:t>Flow principal</a:t>
                      </a:r>
                      <a:endParaRPr/>
                    </a:p>
                  </a:txBody>
                  <a:tcPr marT="45725" marB="45725" marR="91450" marL="91450"/>
                </a:tc>
                <a:tc>
                  <a:txBody>
                    <a:bodyPr/>
                    <a:lstStyle/>
                    <a:p>
                      <a:pPr indent="0" lvl="0" marL="0" marR="0" rtl="0" algn="l">
                        <a:spcBef>
                          <a:spcPts val="0"/>
                        </a:spcBef>
                        <a:spcAft>
                          <a:spcPts val="0"/>
                        </a:spcAft>
                        <a:buNone/>
                      </a:pPr>
                      <a:r>
                        <a:rPr lang="es-ES" sz="1100">
                          <a:solidFill>
                            <a:schemeClr val="dk1"/>
                          </a:solidFill>
                          <a:latin typeface="Century Gothic"/>
                          <a:ea typeface="Century Gothic"/>
                          <a:cs typeface="Century Gothic"/>
                          <a:sym typeface="Century Gothic"/>
                        </a:rPr>
                        <a:t>Conjunto de pasos a ejecutar durante el caso de uso</a:t>
                      </a:r>
                      <a:endParaRPr/>
                    </a:p>
                  </a:txBody>
                  <a:tcPr marT="45725" marB="45725" marR="91450" marL="91450"/>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6"/>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31" name="Google Shape;231;p16"/>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232" name="Google Shape;232;p16"/>
          <p:cNvGrpSpPr/>
          <p:nvPr/>
        </p:nvGrpSpPr>
        <p:grpSpPr>
          <a:xfrm>
            <a:off x="85847" y="469368"/>
            <a:ext cx="8367885" cy="359313"/>
            <a:chOff x="274216" y="780591"/>
            <a:chExt cx="9372448" cy="479082"/>
          </a:xfrm>
        </p:grpSpPr>
        <p:sp>
          <p:nvSpPr>
            <p:cNvPr id="233" name="Google Shape;233;p16"/>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34" name="Google Shape;234;p16"/>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35" name="Google Shape;235;p16"/>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36" name="Google Shape;236;p16"/>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Descripción (o contrato de un caso de uso)</a:t>
            </a:r>
            <a:endParaRPr/>
          </a:p>
        </p:txBody>
      </p:sp>
      <p:pic>
        <p:nvPicPr>
          <p:cNvPr id="237" name="Google Shape;237;p16"/>
          <p:cNvPicPr preferRelativeResize="0"/>
          <p:nvPr/>
        </p:nvPicPr>
        <p:blipFill rotWithShape="1">
          <a:blip r:embed="rId3">
            <a:alphaModFix/>
          </a:blip>
          <a:srcRect b="0" l="0" r="0" t="0"/>
          <a:stretch/>
        </p:blipFill>
        <p:spPr>
          <a:xfrm>
            <a:off x="884558" y="-68920"/>
            <a:ext cx="6770315" cy="5143499"/>
          </a:xfrm>
          <a:prstGeom prst="rect">
            <a:avLst/>
          </a:prstGeom>
          <a:noFill/>
          <a:ln>
            <a:noFill/>
          </a:ln>
        </p:spPr>
      </p:pic>
      <p:sp>
        <p:nvSpPr>
          <p:cNvPr id="238" name="Google Shape;238;p16"/>
          <p:cNvSpPr txBox="1"/>
          <p:nvPr/>
        </p:nvSpPr>
        <p:spPr>
          <a:xfrm>
            <a:off x="8337938" y="4705250"/>
            <a:ext cx="7882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u="sng">
                <a:solidFill>
                  <a:schemeClr val="dk1"/>
                </a:solidFill>
                <a:latin typeface="Calibri"/>
                <a:ea typeface="Calibri"/>
                <a:cs typeface="Calibri"/>
                <a:sym typeface="Calibri"/>
                <a:hlinkClick r:id="rId4">
                  <a:extLst>
                    <a:ext uri="{A12FA001-AC4F-418D-AE19-62706E023703}">
                      <ahyp:hlinkClr val="tx"/>
                    </a:ext>
                  </a:extLst>
                </a:hlinkClick>
              </a:rPr>
              <a:t>Enlace</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7"/>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44" name="Google Shape;244;p17"/>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245" name="Google Shape;245;p17"/>
          <p:cNvGrpSpPr/>
          <p:nvPr/>
        </p:nvGrpSpPr>
        <p:grpSpPr>
          <a:xfrm>
            <a:off x="85847" y="469368"/>
            <a:ext cx="8367885" cy="359313"/>
            <a:chOff x="274216" y="780591"/>
            <a:chExt cx="9372448" cy="479082"/>
          </a:xfrm>
        </p:grpSpPr>
        <p:sp>
          <p:nvSpPr>
            <p:cNvPr id="246" name="Google Shape;246;p17"/>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47" name="Google Shape;247;p17"/>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48" name="Google Shape;248;p17"/>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49" name="Google Shape;249;p17"/>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casos de uso</a:t>
            </a:r>
            <a:endParaRPr/>
          </a:p>
        </p:txBody>
      </p:sp>
      <p:sp>
        <p:nvSpPr>
          <p:cNvPr id="250" name="Google Shape;250;p17"/>
          <p:cNvSpPr txBox="1"/>
          <p:nvPr/>
        </p:nvSpPr>
        <p:spPr>
          <a:xfrm>
            <a:off x="409414" y="963296"/>
            <a:ext cx="7992925" cy="2599173"/>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Las </a:t>
            </a:r>
            <a:r>
              <a:rPr b="1" lang="es-ES" sz="1100">
                <a:solidFill>
                  <a:schemeClr val="dk1"/>
                </a:solidFill>
                <a:latin typeface="Century Gothic"/>
                <a:ea typeface="Century Gothic"/>
                <a:cs typeface="Century Gothic"/>
                <a:sym typeface="Century Gothic"/>
              </a:rPr>
              <a:t>relaciones</a:t>
            </a:r>
            <a:r>
              <a:rPr lang="es-ES" sz="1100">
                <a:solidFill>
                  <a:schemeClr val="dk1"/>
                </a:solidFill>
                <a:latin typeface="Century Gothic"/>
                <a:ea typeface="Century Gothic"/>
                <a:cs typeface="Century Gothic"/>
                <a:sym typeface="Century Gothic"/>
              </a:rPr>
              <a:t> representan </a:t>
            </a:r>
            <a:r>
              <a:rPr b="1" lang="es-ES" sz="1100">
                <a:solidFill>
                  <a:schemeClr val="dk1"/>
                </a:solidFill>
                <a:latin typeface="Century Gothic"/>
                <a:ea typeface="Century Gothic"/>
                <a:cs typeface="Century Gothic"/>
                <a:sym typeface="Century Gothic"/>
              </a:rPr>
              <a:t>qué actores realizan las tareas descritas en los casos de uso</a:t>
            </a:r>
            <a:r>
              <a:rPr lang="es-ES" sz="1100">
                <a:solidFill>
                  <a:schemeClr val="dk1"/>
                </a:solidFill>
                <a:latin typeface="Century Gothic"/>
                <a:ea typeface="Century Gothic"/>
                <a:cs typeface="Century Gothic"/>
                <a:sym typeface="Century Gothic"/>
              </a:rPr>
              <a:t>, en  concreto qué actores inician un caso de uso.</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Tipos:</a:t>
            </a:r>
            <a:endParaRPr/>
          </a:p>
          <a:p>
            <a:pPr indent="-171450" lvl="0" marL="288000" marR="0" rtl="0" algn="just">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Asociación</a:t>
            </a:r>
            <a:r>
              <a:rPr lang="es-ES" sz="1100">
                <a:solidFill>
                  <a:schemeClr val="dk1"/>
                </a:solidFill>
                <a:latin typeface="Century Gothic"/>
                <a:ea typeface="Century Gothic"/>
                <a:cs typeface="Century Gothic"/>
                <a:sym typeface="Century Gothic"/>
              </a:rPr>
              <a:t>: relación/comunicación entre el actor y el CU. Decimos que hay una  asociación entre un actor y un caso de uso </a:t>
            </a:r>
            <a:r>
              <a:rPr b="1" lang="es-ES" sz="1100">
                <a:solidFill>
                  <a:schemeClr val="dk1"/>
                </a:solidFill>
                <a:latin typeface="Century Gothic"/>
                <a:ea typeface="Century Gothic"/>
                <a:cs typeface="Century Gothic"/>
                <a:sym typeface="Century Gothic"/>
              </a:rPr>
              <a:t>si el actor interactúa con el sistema para  llevar a cabo el caso de uso o para iniciarlo</a:t>
            </a:r>
            <a:endParaRPr/>
          </a:p>
          <a:p>
            <a:pPr indent="-171450" lvl="0" marL="288000" marR="0" rtl="0" algn="just">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Inclusión (&lt;&lt;include&gt;&gt;)</a:t>
            </a:r>
            <a:r>
              <a:rPr lang="es-ES" sz="1100">
                <a:solidFill>
                  <a:schemeClr val="dk1"/>
                </a:solidFill>
                <a:latin typeface="Century Gothic"/>
                <a:ea typeface="Century Gothic"/>
                <a:cs typeface="Century Gothic"/>
                <a:sym typeface="Century Gothic"/>
              </a:rPr>
              <a:t>: Representa una  relación entre los casos de uso, y son muy útiles cuando es necesario reutilizar tareas,  es decir, cuando se desea especificar algún comportamiento común repetido en dos o  más casos de uso. Por ejemplo, </a:t>
            </a:r>
            <a:r>
              <a:rPr i="1" lang="es-ES" sz="1100">
                <a:solidFill>
                  <a:schemeClr val="dk1"/>
                </a:solidFill>
                <a:latin typeface="Century Gothic"/>
                <a:ea typeface="Century Gothic"/>
                <a:cs typeface="Century Gothic"/>
                <a:sym typeface="Century Gothic"/>
              </a:rPr>
              <a:t>jugar al LOL</a:t>
            </a:r>
            <a:r>
              <a:rPr lang="es-ES" sz="1100">
                <a:solidFill>
                  <a:schemeClr val="dk1"/>
                </a:solidFill>
                <a:latin typeface="Century Gothic"/>
                <a:ea typeface="Century Gothic"/>
                <a:cs typeface="Century Gothic"/>
                <a:sym typeface="Century Gothic"/>
              </a:rPr>
              <a:t>, incluye </a:t>
            </a:r>
            <a:r>
              <a:rPr i="1" lang="es-ES" sz="1100">
                <a:solidFill>
                  <a:schemeClr val="dk1"/>
                </a:solidFill>
                <a:latin typeface="Century Gothic"/>
                <a:ea typeface="Century Gothic"/>
                <a:cs typeface="Century Gothic"/>
                <a:sym typeface="Century Gothic"/>
              </a:rPr>
              <a:t>registro en la web. Sacar dinero, </a:t>
            </a:r>
            <a:r>
              <a:rPr lang="es-ES" sz="1100">
                <a:solidFill>
                  <a:schemeClr val="dk1"/>
                </a:solidFill>
                <a:latin typeface="Century Gothic"/>
                <a:ea typeface="Century Gothic"/>
                <a:cs typeface="Century Gothic"/>
                <a:sym typeface="Century Gothic"/>
              </a:rPr>
              <a:t>incluye </a:t>
            </a:r>
            <a:r>
              <a:rPr i="1" lang="es-ES" sz="1100">
                <a:solidFill>
                  <a:schemeClr val="dk1"/>
                </a:solidFill>
                <a:latin typeface="Century Gothic"/>
                <a:ea typeface="Century Gothic"/>
                <a:cs typeface="Century Gothic"/>
                <a:sym typeface="Century Gothic"/>
              </a:rPr>
              <a:t>meter el PIN</a:t>
            </a:r>
            <a:r>
              <a:rPr lang="es-ES" sz="1100">
                <a:solidFill>
                  <a:schemeClr val="dk1"/>
                </a:solidFill>
                <a:latin typeface="Century Gothic"/>
                <a:ea typeface="Century Gothic"/>
                <a:cs typeface="Century Gothic"/>
                <a:sym typeface="Century Gothic"/>
              </a:rPr>
              <a:t>. Para que os quede más claro, cuando un caso </a:t>
            </a:r>
            <a:r>
              <a:rPr i="1" lang="es-ES" sz="1100">
                <a:solidFill>
                  <a:schemeClr val="dk1"/>
                </a:solidFill>
                <a:latin typeface="Century Gothic"/>
                <a:ea typeface="Century Gothic"/>
                <a:cs typeface="Century Gothic"/>
                <a:sym typeface="Century Gothic"/>
              </a:rPr>
              <a:t>incluye</a:t>
            </a:r>
            <a:r>
              <a:rPr lang="es-ES" sz="1100">
                <a:solidFill>
                  <a:schemeClr val="dk1"/>
                </a:solidFill>
                <a:latin typeface="Century Gothic"/>
                <a:ea typeface="Century Gothic"/>
                <a:cs typeface="Century Gothic"/>
                <a:sym typeface="Century Gothic"/>
              </a:rPr>
              <a:t> a otro, el que es incluido actúa como una </a:t>
            </a:r>
            <a:r>
              <a:rPr b="1" lang="es-ES" sz="1100">
                <a:solidFill>
                  <a:schemeClr val="dk1"/>
                </a:solidFill>
                <a:latin typeface="Century Gothic"/>
                <a:ea typeface="Century Gothic"/>
                <a:cs typeface="Century Gothic"/>
                <a:sym typeface="Century Gothic"/>
              </a:rPr>
              <a:t>pre-condición</a:t>
            </a:r>
            <a:r>
              <a:rPr lang="es-ES" sz="1100">
                <a:solidFill>
                  <a:schemeClr val="dk1"/>
                </a:solidFill>
                <a:latin typeface="Century Gothic"/>
                <a:ea typeface="Century Gothic"/>
                <a:cs typeface="Century Gothic"/>
                <a:sym typeface="Century Gothic"/>
              </a:rPr>
              <a:t>, algo </a:t>
            </a:r>
            <a:r>
              <a:rPr b="1" lang="es-ES" sz="1100">
                <a:solidFill>
                  <a:schemeClr val="dk1"/>
                </a:solidFill>
                <a:latin typeface="Century Gothic"/>
                <a:ea typeface="Century Gothic"/>
                <a:cs typeface="Century Gothic"/>
                <a:sym typeface="Century Gothic"/>
              </a:rPr>
              <a:t>OBLIGATORIO</a:t>
            </a:r>
            <a:r>
              <a:rPr lang="es-ES" sz="1100">
                <a:solidFill>
                  <a:schemeClr val="dk1"/>
                </a:solidFill>
                <a:latin typeface="Century Gothic"/>
                <a:ea typeface="Century Gothic"/>
                <a:cs typeface="Century Gothic"/>
                <a:sym typeface="Century Gothic"/>
              </a:rPr>
              <a:t>.</a:t>
            </a:r>
            <a:endParaRPr/>
          </a:p>
        </p:txBody>
      </p:sp>
      <p:pic>
        <p:nvPicPr>
          <p:cNvPr descr="UML use case include relationship shows that behavior of the included use  case is inserted into the behavior of the including use case." id="251" name="Google Shape;251;p17"/>
          <p:cNvPicPr preferRelativeResize="0"/>
          <p:nvPr/>
        </p:nvPicPr>
        <p:blipFill rotWithShape="1">
          <a:blip r:embed="rId3">
            <a:alphaModFix/>
          </a:blip>
          <a:srcRect b="0" l="0" r="0" t="0"/>
          <a:stretch/>
        </p:blipFill>
        <p:spPr>
          <a:xfrm>
            <a:off x="3707904" y="3363838"/>
            <a:ext cx="2914650" cy="1476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8"/>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57" name="Google Shape;257;p18"/>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258" name="Google Shape;258;p18"/>
          <p:cNvGrpSpPr/>
          <p:nvPr/>
        </p:nvGrpSpPr>
        <p:grpSpPr>
          <a:xfrm>
            <a:off x="85847" y="469368"/>
            <a:ext cx="8367885" cy="359313"/>
            <a:chOff x="274216" y="780591"/>
            <a:chExt cx="9372448" cy="479082"/>
          </a:xfrm>
        </p:grpSpPr>
        <p:sp>
          <p:nvSpPr>
            <p:cNvPr id="259" name="Google Shape;259;p18"/>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60" name="Google Shape;260;p18"/>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61" name="Google Shape;261;p18"/>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62" name="Google Shape;262;p18"/>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casos de uso</a:t>
            </a:r>
            <a:endParaRPr/>
          </a:p>
        </p:txBody>
      </p:sp>
      <p:sp>
        <p:nvSpPr>
          <p:cNvPr id="263" name="Google Shape;263;p18"/>
          <p:cNvSpPr txBox="1"/>
          <p:nvPr/>
        </p:nvSpPr>
        <p:spPr>
          <a:xfrm>
            <a:off x="440725" y="977933"/>
            <a:ext cx="7992925" cy="3106235"/>
          </a:xfrm>
          <a:prstGeom prst="rect">
            <a:avLst/>
          </a:prstGeom>
          <a:noFill/>
          <a:ln>
            <a:noFill/>
          </a:ln>
        </p:spPr>
        <p:txBody>
          <a:bodyPr anchorCtr="0" anchor="t" bIns="45700" lIns="91425" spcFirstLastPara="1" rIns="91425" wrap="square" tIns="45700">
            <a:spAutoFit/>
          </a:bodyPr>
          <a:lstStyle/>
          <a:p>
            <a:pPr indent="-171450" lvl="0" marL="288000" marR="0" rtl="0" algn="just">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Extensión (&lt;&lt;extends&gt;&gt;): </a:t>
            </a:r>
            <a:r>
              <a:rPr lang="es-ES" sz="1100">
                <a:solidFill>
                  <a:schemeClr val="dk1"/>
                </a:solidFill>
                <a:latin typeface="Century Gothic"/>
                <a:ea typeface="Century Gothic"/>
                <a:cs typeface="Century Gothic"/>
                <a:sym typeface="Century Gothic"/>
              </a:rPr>
              <a:t>Un caso extiende el comportamiento de otro caso (base). </a:t>
            </a:r>
            <a:r>
              <a:rPr b="1" lang="es-ES" sz="1100">
                <a:solidFill>
                  <a:schemeClr val="dk1"/>
                </a:solidFill>
                <a:latin typeface="Century Gothic"/>
                <a:ea typeface="Century Gothic"/>
                <a:cs typeface="Century Gothic"/>
                <a:sym typeface="Century Gothic"/>
              </a:rPr>
              <a:t>Se  utiliza cuando existe una parte del caso de uso que se ejecuta sólo en determinadas ocasiones, pero no es imprescindible para su completa ejecución</a:t>
            </a:r>
            <a:r>
              <a:rPr lang="es-ES" sz="1100">
                <a:solidFill>
                  <a:schemeClr val="dk1"/>
                </a:solidFill>
                <a:latin typeface="Century Gothic"/>
                <a:ea typeface="Century Gothic"/>
                <a:cs typeface="Century Gothic"/>
                <a:sym typeface="Century Gothic"/>
              </a:rPr>
              <a:t> (es opcional). Por ejemplo, el caso de uso </a:t>
            </a:r>
            <a:r>
              <a:rPr i="1" lang="es-ES" sz="1100">
                <a:solidFill>
                  <a:schemeClr val="dk1"/>
                </a:solidFill>
                <a:latin typeface="Century Gothic"/>
                <a:ea typeface="Century Gothic"/>
                <a:cs typeface="Century Gothic"/>
                <a:sym typeface="Century Gothic"/>
              </a:rPr>
              <a:t>estudiar</a:t>
            </a:r>
            <a:r>
              <a:rPr lang="es-ES" sz="1100">
                <a:solidFill>
                  <a:schemeClr val="dk1"/>
                </a:solidFill>
                <a:latin typeface="Century Gothic"/>
                <a:ea typeface="Century Gothic"/>
                <a:cs typeface="Century Gothic"/>
                <a:sym typeface="Century Gothic"/>
              </a:rPr>
              <a:t> </a:t>
            </a:r>
            <a:r>
              <a:rPr b="1" lang="es-ES" sz="1100">
                <a:solidFill>
                  <a:schemeClr val="dk1"/>
                </a:solidFill>
                <a:latin typeface="Century Gothic"/>
                <a:ea typeface="Century Gothic"/>
                <a:cs typeface="Century Gothic"/>
                <a:sym typeface="Century Gothic"/>
              </a:rPr>
              <a:t>extiende</a:t>
            </a:r>
            <a:r>
              <a:rPr lang="es-ES" sz="1100">
                <a:solidFill>
                  <a:schemeClr val="dk1"/>
                </a:solidFill>
                <a:latin typeface="Century Gothic"/>
                <a:ea typeface="Century Gothic"/>
                <a:cs typeface="Century Gothic"/>
                <a:sym typeface="Century Gothic"/>
              </a:rPr>
              <a:t> el caso de uso </a:t>
            </a:r>
            <a:r>
              <a:rPr i="1" lang="es-ES" sz="1100">
                <a:solidFill>
                  <a:schemeClr val="dk1"/>
                </a:solidFill>
                <a:latin typeface="Century Gothic"/>
                <a:ea typeface="Century Gothic"/>
                <a:cs typeface="Century Gothic"/>
                <a:sym typeface="Century Gothic"/>
              </a:rPr>
              <a:t>hacer el examen,</a:t>
            </a:r>
            <a:r>
              <a:rPr lang="es-ES" sz="1100">
                <a:solidFill>
                  <a:schemeClr val="dk1"/>
                </a:solidFill>
                <a:latin typeface="Century Gothic"/>
                <a:ea typeface="Century Gothic"/>
                <a:cs typeface="Century Gothic"/>
                <a:sym typeface="Century Gothic"/>
              </a:rPr>
              <a:t> por que añade funcionalidad o pasos que no se ejecutan siempre. Un caso de uso puede extender a otro,  pero es opcional y dependen de condiciones en la implementación o en el código,</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    Por ejemplo, </a:t>
            </a:r>
            <a:r>
              <a:rPr i="1" lang="es-ES" sz="1100">
                <a:solidFill>
                  <a:schemeClr val="dk1"/>
                </a:solidFill>
                <a:latin typeface="Century Gothic"/>
                <a:ea typeface="Century Gothic"/>
                <a:cs typeface="Century Gothic"/>
                <a:sym typeface="Century Gothic"/>
              </a:rPr>
              <a:t>ver recibo</a:t>
            </a:r>
            <a:r>
              <a:rPr lang="es-ES" sz="1100">
                <a:solidFill>
                  <a:schemeClr val="dk1"/>
                </a:solidFill>
                <a:latin typeface="Century Gothic"/>
                <a:ea typeface="Century Gothic"/>
                <a:cs typeface="Century Gothic"/>
                <a:sym typeface="Century Gothic"/>
              </a:rPr>
              <a:t> es un caso de uso que </a:t>
            </a:r>
            <a:r>
              <a:rPr b="1" lang="es-ES" sz="1100">
                <a:solidFill>
                  <a:schemeClr val="dk1"/>
                </a:solidFill>
                <a:latin typeface="Century Gothic"/>
                <a:ea typeface="Century Gothic"/>
                <a:cs typeface="Century Gothic"/>
                <a:sym typeface="Century Gothic"/>
              </a:rPr>
              <a:t>extiende</a:t>
            </a:r>
            <a:r>
              <a:rPr lang="es-ES" sz="1100">
                <a:solidFill>
                  <a:schemeClr val="dk1"/>
                </a:solidFill>
                <a:latin typeface="Century Gothic"/>
                <a:ea typeface="Century Gothic"/>
                <a:cs typeface="Century Gothic"/>
                <a:sym typeface="Century Gothic"/>
              </a:rPr>
              <a:t> a </a:t>
            </a:r>
            <a:r>
              <a:rPr i="1" lang="es-ES" sz="1100">
                <a:solidFill>
                  <a:schemeClr val="dk1"/>
                </a:solidFill>
                <a:latin typeface="Century Gothic"/>
                <a:ea typeface="Century Gothic"/>
                <a:cs typeface="Century Gothic"/>
                <a:sym typeface="Century Gothic"/>
              </a:rPr>
              <a:t>sacar dinero</a:t>
            </a:r>
            <a:r>
              <a:rPr lang="es-ES" sz="1100">
                <a:solidFill>
                  <a:schemeClr val="dk1"/>
                </a:solidFill>
                <a:latin typeface="Century Gothic"/>
                <a:ea typeface="Century Gothic"/>
                <a:cs typeface="Century Gothic"/>
                <a:sym typeface="Century Gothic"/>
              </a:rPr>
              <a:t>, por que es algo optativo que no tiene   por que ocurrir siempre. Todos los casos de uso con extensión deben tener un </a:t>
            </a:r>
            <a:r>
              <a:rPr b="1" i="1" lang="es-ES" sz="1100">
                <a:solidFill>
                  <a:schemeClr val="dk1"/>
                </a:solidFill>
                <a:latin typeface="Century Gothic"/>
                <a:ea typeface="Century Gothic"/>
                <a:cs typeface="Century Gothic"/>
                <a:sym typeface="Century Gothic"/>
              </a:rPr>
              <a:t>punto de extensión</a:t>
            </a:r>
            <a:r>
              <a:rPr lang="es-ES" sz="1100">
                <a:solidFill>
                  <a:schemeClr val="dk1"/>
                </a:solidFill>
                <a:latin typeface="Century Gothic"/>
                <a:ea typeface="Century Gothic"/>
                <a:cs typeface="Century Gothic"/>
                <a:sym typeface="Century Gothic"/>
              </a:rPr>
              <a:t>, el cual es una característica de un caso de uso que identifica el momento en el que </a:t>
            </a:r>
            <a:r>
              <a:rPr b="1" lang="es-ES" sz="1100">
                <a:solidFill>
                  <a:schemeClr val="dk1"/>
                </a:solidFill>
                <a:latin typeface="Century Gothic"/>
                <a:ea typeface="Century Gothic"/>
                <a:cs typeface="Century Gothic"/>
                <a:sym typeface="Century Gothic"/>
              </a:rPr>
              <a:t>el comportamiento de un caso de uso se puede aumentar con elementos de otro caso de uso </a:t>
            </a:r>
            <a:endParaRPr/>
          </a:p>
          <a:p>
            <a:pPr indent="-171450" lvl="0" marL="288000" marR="0" rtl="0" algn="just">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Generalización</a:t>
            </a:r>
            <a:r>
              <a:rPr lang="es-ES" sz="1100">
                <a:solidFill>
                  <a:schemeClr val="dk1"/>
                </a:solidFill>
                <a:latin typeface="Century Gothic"/>
                <a:ea typeface="Century Gothic"/>
                <a:cs typeface="Century Gothic"/>
                <a:sym typeface="Century Gothic"/>
              </a:rPr>
              <a:t>: se utiliza para representar relaciones de especialización entre casos de  uso o actores. </a:t>
            </a:r>
            <a:r>
              <a:rPr b="1" i="1" lang="es-ES" sz="1100">
                <a:solidFill>
                  <a:schemeClr val="dk1"/>
                </a:solidFill>
                <a:latin typeface="Century Gothic"/>
                <a:ea typeface="Century Gothic"/>
                <a:cs typeface="Century Gothic"/>
                <a:sym typeface="Century Gothic"/>
              </a:rPr>
              <a:t>El caso general (padre) se define y luego los hijos heredan sus  características añadiendo sus propios pasos o modificando alguno.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9"/>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69" name="Google Shape;269;p19"/>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270" name="Google Shape;270;p19"/>
          <p:cNvGrpSpPr/>
          <p:nvPr/>
        </p:nvGrpSpPr>
        <p:grpSpPr>
          <a:xfrm>
            <a:off x="85847" y="469368"/>
            <a:ext cx="8367885" cy="359313"/>
            <a:chOff x="274216" y="780591"/>
            <a:chExt cx="9372448" cy="479082"/>
          </a:xfrm>
        </p:grpSpPr>
        <p:sp>
          <p:nvSpPr>
            <p:cNvPr id="271" name="Google Shape;271;p19"/>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72" name="Google Shape;272;p19"/>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73" name="Google Shape;273;p19"/>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74" name="Google Shape;274;p19"/>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casos de uso</a:t>
            </a:r>
            <a:endParaRPr/>
          </a:p>
        </p:txBody>
      </p:sp>
      <p:pic>
        <p:nvPicPr>
          <p:cNvPr descr="Symbols of UML Use Case diagram | Download Scientific Diagram" id="275" name="Google Shape;275;p19"/>
          <p:cNvPicPr preferRelativeResize="0"/>
          <p:nvPr/>
        </p:nvPicPr>
        <p:blipFill rotWithShape="1">
          <a:blip r:embed="rId3">
            <a:alphaModFix/>
          </a:blip>
          <a:srcRect b="0" l="0" r="0" t="0"/>
          <a:stretch/>
        </p:blipFill>
        <p:spPr>
          <a:xfrm>
            <a:off x="1115616" y="979986"/>
            <a:ext cx="5688632" cy="37464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2"/>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b="0" i="0" lang="es-ES" sz="1800" u="none" cap="none" strike="noStrike">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53" name="Google Shape;53;p2"/>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54" name="Google Shape;54;p2"/>
          <p:cNvGrpSpPr/>
          <p:nvPr/>
        </p:nvGrpSpPr>
        <p:grpSpPr>
          <a:xfrm>
            <a:off x="85847" y="469368"/>
            <a:ext cx="8367885" cy="359313"/>
            <a:chOff x="274216" y="780591"/>
            <a:chExt cx="9372448" cy="479082"/>
          </a:xfrm>
        </p:grpSpPr>
        <p:sp>
          <p:nvSpPr>
            <p:cNvPr id="55" name="Google Shape;55;p2"/>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56" name="Google Shape;56;p2"/>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57" name="Google Shape;57;p2"/>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58" name="Google Shape;58;p2"/>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Ingeniería de requisitos (requirements engineering)</a:t>
            </a:r>
            <a:endParaRPr/>
          </a:p>
        </p:txBody>
      </p:sp>
      <p:sp>
        <p:nvSpPr>
          <p:cNvPr id="59" name="Google Shape;59;p2"/>
          <p:cNvSpPr txBox="1"/>
          <p:nvPr/>
        </p:nvSpPr>
        <p:spPr>
          <a:xfrm>
            <a:off x="440725" y="977933"/>
            <a:ext cx="7992925" cy="1583639"/>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Un requisito del sistema son las descripciones de lo que debería hacer el sistema, los servicios que ofrece y las limitaciones en su  funcionamiento.</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La ingeniería de requisitos es el proceso de entender y definir qué servicios y funcionalidades se requieren del sistema y obtener los límites en el desarrollo del sistema.</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Es una parte crítica del sistema ya que errores en esta parte siempre se arrastrarán a otras partes del desarrollo donde serán más difíciles de solucionar.</a:t>
            </a:r>
            <a:endParaRPr/>
          </a:p>
        </p:txBody>
      </p:sp>
      <p:pic>
        <p:nvPicPr>
          <p:cNvPr id="60" name="Google Shape;60;p2"/>
          <p:cNvPicPr preferRelativeResize="0"/>
          <p:nvPr/>
        </p:nvPicPr>
        <p:blipFill rotWithShape="1">
          <a:blip r:embed="rId3">
            <a:alphaModFix/>
          </a:blip>
          <a:srcRect b="0" l="0" r="0" t="0"/>
          <a:stretch/>
        </p:blipFill>
        <p:spPr>
          <a:xfrm>
            <a:off x="611560" y="2527284"/>
            <a:ext cx="7396040" cy="248047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0"/>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81" name="Google Shape;281;p20"/>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282" name="Google Shape;282;p20"/>
          <p:cNvGrpSpPr/>
          <p:nvPr/>
        </p:nvGrpSpPr>
        <p:grpSpPr>
          <a:xfrm>
            <a:off x="85847" y="469368"/>
            <a:ext cx="8367885" cy="359313"/>
            <a:chOff x="274216" y="780591"/>
            <a:chExt cx="9372448" cy="479082"/>
          </a:xfrm>
        </p:grpSpPr>
        <p:sp>
          <p:nvSpPr>
            <p:cNvPr id="283" name="Google Shape;283;p20"/>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84" name="Google Shape;284;p20"/>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85" name="Google Shape;285;p20"/>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86" name="Google Shape;286;p20"/>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casos de uso - ¿Qué elementos veis?</a:t>
            </a:r>
            <a:endParaRPr/>
          </a:p>
        </p:txBody>
      </p:sp>
      <p:pic>
        <p:nvPicPr>
          <p:cNvPr descr="How to make use case diagram using Generalization in UML | Geeks Worldwide" id="287" name="Google Shape;287;p20"/>
          <p:cNvPicPr preferRelativeResize="0"/>
          <p:nvPr/>
        </p:nvPicPr>
        <p:blipFill rotWithShape="1">
          <a:blip r:embed="rId3">
            <a:alphaModFix/>
          </a:blip>
          <a:srcRect b="0" l="0" r="0" t="0"/>
          <a:stretch/>
        </p:blipFill>
        <p:spPr>
          <a:xfrm>
            <a:off x="1187624" y="915566"/>
            <a:ext cx="5832938" cy="378488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1"/>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93" name="Google Shape;293;p21"/>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294" name="Google Shape;294;p21"/>
          <p:cNvGrpSpPr/>
          <p:nvPr/>
        </p:nvGrpSpPr>
        <p:grpSpPr>
          <a:xfrm>
            <a:off x="85847" y="469368"/>
            <a:ext cx="8367885" cy="359313"/>
            <a:chOff x="274216" y="780591"/>
            <a:chExt cx="9372448" cy="479082"/>
          </a:xfrm>
        </p:grpSpPr>
        <p:sp>
          <p:nvSpPr>
            <p:cNvPr id="295" name="Google Shape;295;p21"/>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96" name="Google Shape;296;p21"/>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97" name="Google Shape;297;p21"/>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98" name="Google Shape;298;p21"/>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Puntos de extensión</a:t>
            </a:r>
            <a:endParaRPr/>
          </a:p>
        </p:txBody>
      </p:sp>
      <p:sp>
        <p:nvSpPr>
          <p:cNvPr id="299" name="Google Shape;299;p21"/>
          <p:cNvSpPr txBox="1"/>
          <p:nvPr/>
        </p:nvSpPr>
        <p:spPr>
          <a:xfrm>
            <a:off x="5580112" y="1315015"/>
            <a:ext cx="3096344" cy="2462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100">
                <a:solidFill>
                  <a:schemeClr val="dk1"/>
                </a:solidFill>
                <a:latin typeface="Century Gothic"/>
                <a:ea typeface="Century Gothic"/>
                <a:cs typeface="Century Gothic"/>
                <a:sym typeface="Century Gothic"/>
              </a:rPr>
              <a:t>Cuando el sistema encuentra un punto de extensión en un caso de uso, se evalúan</a:t>
            </a:r>
            <a:endParaRPr/>
          </a:p>
          <a:p>
            <a:pPr indent="0" lvl="0" marL="0" marR="0" rtl="0" algn="l">
              <a:spcBef>
                <a:spcPts val="0"/>
              </a:spcBef>
              <a:spcAft>
                <a:spcPts val="0"/>
              </a:spcAft>
              <a:buNone/>
            </a:pPr>
            <a:r>
              <a:rPr lang="es-ES" sz="1100">
                <a:solidFill>
                  <a:schemeClr val="dk1"/>
                </a:solidFill>
                <a:latin typeface="Century Gothic"/>
                <a:ea typeface="Century Gothic"/>
                <a:cs typeface="Century Gothic"/>
                <a:sym typeface="Century Gothic"/>
              </a:rPr>
              <a:t>las condiciones asociadas. </a:t>
            </a:r>
            <a:r>
              <a:rPr b="1" i="1" lang="es-ES" sz="1100">
                <a:solidFill>
                  <a:schemeClr val="dk1"/>
                </a:solidFill>
                <a:latin typeface="Century Gothic"/>
                <a:ea typeface="Century Gothic"/>
                <a:cs typeface="Century Gothic"/>
                <a:sym typeface="Century Gothic"/>
              </a:rPr>
              <a:t>Si se cumple la condición, se ejecuta la extensión</a:t>
            </a:r>
            <a:endParaRPr/>
          </a:p>
          <a:p>
            <a:pPr indent="0" lvl="0" marL="0" marR="0" rtl="0" algn="l">
              <a:spcBef>
                <a:spcPts val="0"/>
              </a:spcBef>
              <a:spcAft>
                <a:spcPts val="0"/>
              </a:spcAft>
              <a:buNone/>
            </a:pPr>
            <a:r>
              <a:rPr lang="es-ES" sz="1100">
                <a:solidFill>
                  <a:schemeClr val="dk1"/>
                </a:solidFill>
                <a:latin typeface="Century Gothic"/>
                <a:ea typeface="Century Gothic"/>
                <a:cs typeface="Century Gothic"/>
                <a:sym typeface="Century Gothic"/>
              </a:rPr>
              <a:t>correspondiente y, una vez terminada la extensión, el caso de uso base sigue con su ejecución original.</a:t>
            </a:r>
            <a:endParaRPr/>
          </a:p>
          <a:p>
            <a:pPr indent="0" lvl="0" marL="0" marR="0" rtl="0" algn="l">
              <a:spcBef>
                <a:spcPts val="0"/>
              </a:spcBef>
              <a:spcAft>
                <a:spcPts val="0"/>
              </a:spcAft>
              <a:buNone/>
            </a:pPr>
            <a:r>
              <a:rPr lang="es-ES" sz="1100">
                <a:solidFill>
                  <a:schemeClr val="dk1"/>
                </a:solidFill>
                <a:latin typeface="Century Gothic"/>
                <a:ea typeface="Century Gothic"/>
                <a:cs typeface="Century Gothic"/>
                <a:sym typeface="Century Gothic"/>
              </a:rPr>
              <a:t>Un actor no tiene porqué ejecutar el caso que extiende, ya que no es algo que muchas veces el usuario pueda ejecutar.</a:t>
            </a:r>
            <a:endParaRPr/>
          </a:p>
          <a:p>
            <a:pPr indent="0" lvl="0" marL="0" marR="0" rtl="0" algn="l">
              <a:spcBef>
                <a:spcPts val="0"/>
              </a:spcBef>
              <a:spcAft>
                <a:spcPts val="0"/>
              </a:spcAft>
              <a:buNone/>
            </a:pPr>
            <a:r>
              <a:rPr lang="es-ES" sz="1100">
                <a:solidFill>
                  <a:schemeClr val="dk1"/>
                </a:solidFill>
                <a:latin typeface="Century Gothic"/>
                <a:ea typeface="Century Gothic"/>
                <a:cs typeface="Century Gothic"/>
                <a:sym typeface="Century Gothic"/>
              </a:rPr>
              <a:t>Muchas veces el punto de extensión será un evento del código, otras veces será selección de el usuario.</a:t>
            </a:r>
            <a:endParaRPr/>
          </a:p>
          <a:p>
            <a:pPr indent="0" lvl="0" marL="0" marR="0" rtl="0" algn="l">
              <a:spcBef>
                <a:spcPts val="0"/>
              </a:spcBef>
              <a:spcAft>
                <a:spcPts val="0"/>
              </a:spcAft>
              <a:buNone/>
            </a:pPr>
            <a:r>
              <a:rPr lang="es-ES" sz="1100">
                <a:solidFill>
                  <a:schemeClr val="dk1"/>
                </a:solidFill>
                <a:latin typeface="Century Gothic"/>
                <a:ea typeface="Century Gothic"/>
                <a:cs typeface="Century Gothic"/>
                <a:sym typeface="Century Gothic"/>
              </a:rPr>
              <a:t>¿Qué ejemplos se os ocurren?</a:t>
            </a:r>
            <a:endParaRPr/>
          </a:p>
        </p:txBody>
      </p:sp>
      <p:pic>
        <p:nvPicPr>
          <p:cNvPr id="300" name="Google Shape;300;p21"/>
          <p:cNvPicPr preferRelativeResize="0"/>
          <p:nvPr/>
        </p:nvPicPr>
        <p:blipFill rotWithShape="1">
          <a:blip r:embed="rId3">
            <a:alphaModFix/>
          </a:blip>
          <a:srcRect b="0" l="0" r="0" t="0"/>
          <a:stretch/>
        </p:blipFill>
        <p:spPr>
          <a:xfrm>
            <a:off x="514799" y="1111619"/>
            <a:ext cx="4795416" cy="332988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2"/>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06" name="Google Shape;306;p22"/>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307" name="Google Shape;307;p22"/>
          <p:cNvGrpSpPr/>
          <p:nvPr/>
        </p:nvGrpSpPr>
        <p:grpSpPr>
          <a:xfrm>
            <a:off x="85847" y="469368"/>
            <a:ext cx="8367885" cy="359313"/>
            <a:chOff x="274216" y="780591"/>
            <a:chExt cx="9372448" cy="479082"/>
          </a:xfrm>
        </p:grpSpPr>
        <p:sp>
          <p:nvSpPr>
            <p:cNvPr id="308" name="Google Shape;308;p22"/>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09" name="Google Shape;309;p22"/>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10" name="Google Shape;310;p22"/>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11" name="Google Shape;311;p22"/>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casos de uso: </a:t>
            </a:r>
            <a:r>
              <a:rPr b="1" i="1" lang="es-ES" sz="1100">
                <a:solidFill>
                  <a:srgbClr val="2E75B5"/>
                </a:solidFill>
                <a:latin typeface="Century Gothic"/>
                <a:ea typeface="Century Gothic"/>
                <a:cs typeface="Century Gothic"/>
                <a:sym typeface="Century Gothic"/>
              </a:rPr>
              <a:t>Cocina</a:t>
            </a:r>
            <a:endParaRPr b="1" sz="1100">
              <a:solidFill>
                <a:srgbClr val="2E75B5"/>
              </a:solidFill>
              <a:latin typeface="Century Gothic"/>
              <a:ea typeface="Century Gothic"/>
              <a:cs typeface="Century Gothic"/>
              <a:sym typeface="Century Gothic"/>
            </a:endParaRPr>
          </a:p>
        </p:txBody>
      </p:sp>
      <p:pic>
        <p:nvPicPr>
          <p:cNvPr descr="Burger King Foot Lettuce | Know Your Meme" id="312" name="Google Shape;312;p22"/>
          <p:cNvPicPr preferRelativeResize="0"/>
          <p:nvPr/>
        </p:nvPicPr>
        <p:blipFill rotWithShape="1">
          <a:blip r:embed="rId3">
            <a:alphaModFix/>
          </a:blip>
          <a:srcRect b="0" l="0" r="0" t="0"/>
          <a:stretch/>
        </p:blipFill>
        <p:spPr>
          <a:xfrm>
            <a:off x="5510495" y="144431"/>
            <a:ext cx="3471776" cy="1965638"/>
          </a:xfrm>
          <a:prstGeom prst="rect">
            <a:avLst/>
          </a:prstGeom>
          <a:noFill/>
          <a:ln>
            <a:noFill/>
          </a:ln>
        </p:spPr>
      </p:pic>
      <p:sp>
        <p:nvSpPr>
          <p:cNvPr id="313" name="Google Shape;313;p22"/>
          <p:cNvSpPr txBox="1"/>
          <p:nvPr/>
        </p:nvSpPr>
        <p:spPr>
          <a:xfrm>
            <a:off x="384923" y="1036804"/>
            <a:ext cx="5125571" cy="3361048"/>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Se quiere hacer un diagrama de casos de usos para el funcionamiento de una cocina.</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Los camareros se encargará de recoger las comandas, enviar la cuenta y recoger el dinero de la cuenta.</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Los cocineros intentarán hacer la comida lo mejor posible.</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Los clientes pedirán la comanda, la comerán y la pagarán.</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Vamos a hacer este ejercicio de dos formas:</a:t>
            </a:r>
            <a:endParaRPr/>
          </a:p>
          <a:p>
            <a:pPr indent="-228600" lvl="0" marL="345150" marR="0" rtl="0" algn="just">
              <a:lnSpc>
                <a:spcPct val="150000"/>
              </a:lnSpc>
              <a:spcBef>
                <a:spcPts val="0"/>
              </a:spcBef>
              <a:spcAft>
                <a:spcPts val="0"/>
              </a:spcAft>
              <a:buClr>
                <a:srgbClr val="0071AA"/>
              </a:buClr>
              <a:buSzPts val="1100"/>
              <a:buFont typeface="Calibri"/>
              <a:buAutoNum type="arabicPeriod"/>
            </a:pPr>
            <a:r>
              <a:rPr lang="es-ES" sz="1100">
                <a:solidFill>
                  <a:schemeClr val="dk1"/>
                </a:solidFill>
                <a:latin typeface="Century Gothic"/>
                <a:ea typeface="Century Gothic"/>
                <a:cs typeface="Century Gothic"/>
                <a:sym typeface="Century Gothic"/>
              </a:rPr>
              <a:t>Genera el diagrama sin usar relaciones de inclusión o extensión.</a:t>
            </a:r>
            <a:endParaRPr/>
          </a:p>
          <a:p>
            <a:pPr indent="-228600" lvl="0" marL="345150" marR="0" rtl="0" algn="just">
              <a:lnSpc>
                <a:spcPct val="150000"/>
              </a:lnSpc>
              <a:spcBef>
                <a:spcPts val="0"/>
              </a:spcBef>
              <a:spcAft>
                <a:spcPts val="0"/>
              </a:spcAft>
              <a:buClr>
                <a:srgbClr val="0071AA"/>
              </a:buClr>
              <a:buSzPts val="1100"/>
              <a:buFont typeface="Calibri"/>
              <a:buAutoNum type="arabicPeriod"/>
            </a:pPr>
            <a:r>
              <a:rPr lang="es-ES" sz="1100">
                <a:solidFill>
                  <a:schemeClr val="dk1"/>
                </a:solidFill>
                <a:latin typeface="Century Gothic"/>
                <a:ea typeface="Century Gothic"/>
                <a:cs typeface="Century Gothic"/>
                <a:sym typeface="Century Gothic"/>
              </a:rPr>
              <a:t>En base al diagrama obtenido, ¿hay alguna relación de inclusión entre los casos de uso?</a:t>
            </a:r>
            <a:endParaRPr/>
          </a:p>
          <a:p>
            <a:pPr indent="-228600" lvl="0" marL="345150" marR="0" rtl="0" algn="just">
              <a:lnSpc>
                <a:spcPct val="150000"/>
              </a:lnSpc>
              <a:spcBef>
                <a:spcPts val="0"/>
              </a:spcBef>
              <a:spcAft>
                <a:spcPts val="0"/>
              </a:spcAft>
              <a:buClr>
                <a:srgbClr val="0071AA"/>
              </a:buClr>
              <a:buSzPts val="1100"/>
              <a:buFont typeface="Calibri"/>
              <a:buAutoNum type="arabicPeriod"/>
            </a:pPr>
            <a:r>
              <a:rPr lang="es-ES" sz="1100">
                <a:solidFill>
                  <a:schemeClr val="dk1"/>
                </a:solidFill>
                <a:latin typeface="Century Gothic"/>
                <a:ea typeface="Century Gothic"/>
                <a:cs typeface="Century Gothic"/>
                <a:sym typeface="Century Gothic"/>
              </a:rPr>
              <a:t>Si añadimos un nuevo caso de uso, en el que los clientes podrán pedir un extra de mojo con cada comanda (si los clientes quieren claro). ¿Qué cambios habría que hacer en el diagrama?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3"/>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19" name="Google Shape;319;p23"/>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320" name="Google Shape;320;p23"/>
          <p:cNvGrpSpPr/>
          <p:nvPr/>
        </p:nvGrpSpPr>
        <p:grpSpPr>
          <a:xfrm>
            <a:off x="85847" y="469368"/>
            <a:ext cx="8367885" cy="359313"/>
            <a:chOff x="274216" y="780591"/>
            <a:chExt cx="9372448" cy="479082"/>
          </a:xfrm>
        </p:grpSpPr>
        <p:sp>
          <p:nvSpPr>
            <p:cNvPr id="321" name="Google Shape;321;p23"/>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22" name="Google Shape;322;p23"/>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23" name="Google Shape;323;p23"/>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24" name="Google Shape;324;p23"/>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casos de uso: </a:t>
            </a:r>
            <a:r>
              <a:rPr b="1" i="1" lang="es-ES" sz="1100">
                <a:solidFill>
                  <a:srgbClr val="2E75B5"/>
                </a:solidFill>
                <a:latin typeface="Century Gothic"/>
                <a:ea typeface="Century Gothic"/>
                <a:cs typeface="Century Gothic"/>
                <a:sym typeface="Century Gothic"/>
              </a:rPr>
              <a:t>página de tests</a:t>
            </a:r>
            <a:endParaRPr b="1" sz="1100">
              <a:solidFill>
                <a:srgbClr val="2E75B5"/>
              </a:solidFill>
              <a:latin typeface="Century Gothic"/>
              <a:ea typeface="Century Gothic"/>
              <a:cs typeface="Century Gothic"/>
              <a:sym typeface="Century Gothic"/>
            </a:endParaRPr>
          </a:p>
        </p:txBody>
      </p:sp>
      <p:sp>
        <p:nvSpPr>
          <p:cNvPr id="325" name="Google Shape;325;p23"/>
          <p:cNvSpPr txBox="1"/>
          <p:nvPr/>
        </p:nvSpPr>
        <p:spPr>
          <a:xfrm>
            <a:off x="440725" y="977933"/>
            <a:ext cx="7992925" cy="2091470"/>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Imaginemos que vamos a desarrollar una formación basada en web para ayudar a las personas a prepararse para un examen de Entornos de desarrollo.</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Un usuario puede solicitar un test. El sistema selecciona un conjunto de preguntas de su base de datos y los junta para hacer un cuestionario. El usuario hará el test, resolviendo las preguntas del mismo. El sistema calificará las respuestas del usuario y da pistas si el usuario lo solicita.</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Además de los usuarios, también tenemos profesores que irán añadiendo preguntas y pistas. Y también los examinadores que revisan que las preguntas tengan sentido y no sean excesivamente sencillas.</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Crea el diagrama de casos de uso del sistema.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4"/>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31" name="Google Shape;331;p24"/>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332" name="Google Shape;332;p24"/>
          <p:cNvGrpSpPr/>
          <p:nvPr/>
        </p:nvGrpSpPr>
        <p:grpSpPr>
          <a:xfrm>
            <a:off x="85847" y="469368"/>
            <a:ext cx="8367885" cy="359313"/>
            <a:chOff x="274216" y="780591"/>
            <a:chExt cx="9372448" cy="479082"/>
          </a:xfrm>
        </p:grpSpPr>
        <p:sp>
          <p:nvSpPr>
            <p:cNvPr id="333" name="Google Shape;333;p24"/>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34" name="Google Shape;334;p24"/>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35" name="Google Shape;335;p24"/>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36" name="Google Shape;336;p24"/>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casos de uso: </a:t>
            </a:r>
            <a:r>
              <a:rPr b="1" i="1" lang="es-ES" sz="1100">
                <a:solidFill>
                  <a:srgbClr val="2E75B5"/>
                </a:solidFill>
                <a:latin typeface="Century Gothic"/>
                <a:ea typeface="Century Gothic"/>
                <a:cs typeface="Century Gothic"/>
                <a:sym typeface="Century Gothic"/>
              </a:rPr>
              <a:t>Máquina expendedora</a:t>
            </a:r>
            <a:endParaRPr b="1" sz="1100">
              <a:solidFill>
                <a:srgbClr val="2E75B5"/>
              </a:solidFill>
              <a:latin typeface="Century Gothic"/>
              <a:ea typeface="Century Gothic"/>
              <a:cs typeface="Century Gothic"/>
              <a:sym typeface="Century Gothic"/>
            </a:endParaRPr>
          </a:p>
        </p:txBody>
      </p:sp>
      <p:sp>
        <p:nvSpPr>
          <p:cNvPr id="337" name="Google Shape;337;p24"/>
          <p:cNvSpPr txBox="1"/>
          <p:nvPr/>
        </p:nvSpPr>
        <p:spPr>
          <a:xfrm>
            <a:off x="440725" y="977933"/>
            <a:ext cx="4707339" cy="3361048"/>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Crea el diagrama de casos de uso para una máquina expendedora.</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Los clientes podrán seleccionar introducir dinero para comprar galletas, latas de Monster y cafés.</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Cuando un usuario selecciona un café, podrá seleccionar la cantidad de azúcar y el tipo de leche (de soja, de avena, de coco, de almendra, de avellana, de nueces, de pistacho, de arroz, de anacardo, de nuez pecana…).</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Para que la máquina saque el dinero, la cantidad de pasta que haya introducido el usuario debe ser mayor al ítem seleccionado, si no la máquina lanzará una alerta a Hacienda.</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Además, habrá un reponedor que podrá añadir elementos o quitarlos.</a:t>
            </a:r>
            <a:endParaRPr/>
          </a:p>
        </p:txBody>
      </p:sp>
      <p:pic>
        <p:nvPicPr>
          <p:cNvPr id="338" name="Google Shape;338;p24"/>
          <p:cNvPicPr preferRelativeResize="0"/>
          <p:nvPr/>
        </p:nvPicPr>
        <p:blipFill rotWithShape="1">
          <a:blip r:embed="rId3">
            <a:alphaModFix/>
          </a:blip>
          <a:srcRect b="0" l="0" r="0" t="0"/>
          <a:stretch/>
        </p:blipFill>
        <p:spPr>
          <a:xfrm>
            <a:off x="5377654" y="354670"/>
            <a:ext cx="3325621" cy="44341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5"/>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44" name="Google Shape;344;p25"/>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345" name="Google Shape;345;p25"/>
          <p:cNvGrpSpPr/>
          <p:nvPr/>
        </p:nvGrpSpPr>
        <p:grpSpPr>
          <a:xfrm>
            <a:off x="85847" y="469368"/>
            <a:ext cx="8367885" cy="359313"/>
            <a:chOff x="274216" y="780591"/>
            <a:chExt cx="9372448" cy="479082"/>
          </a:xfrm>
        </p:grpSpPr>
        <p:sp>
          <p:nvSpPr>
            <p:cNvPr id="346" name="Google Shape;346;p25"/>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47" name="Google Shape;347;p25"/>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48" name="Google Shape;348;p25"/>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49" name="Google Shape;349;p25"/>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casos de uso: </a:t>
            </a:r>
            <a:r>
              <a:rPr b="1" i="1" lang="es-ES" sz="1100">
                <a:solidFill>
                  <a:srgbClr val="2E75B5"/>
                </a:solidFill>
                <a:latin typeface="Century Gothic"/>
                <a:ea typeface="Century Gothic"/>
                <a:cs typeface="Century Gothic"/>
                <a:sym typeface="Century Gothic"/>
              </a:rPr>
              <a:t>teatro Miguel Fleta</a:t>
            </a:r>
            <a:endParaRPr b="1" sz="1100">
              <a:solidFill>
                <a:srgbClr val="2E75B5"/>
              </a:solidFill>
              <a:latin typeface="Century Gothic"/>
              <a:ea typeface="Century Gothic"/>
              <a:cs typeface="Century Gothic"/>
              <a:sym typeface="Century Gothic"/>
            </a:endParaRPr>
          </a:p>
        </p:txBody>
      </p:sp>
      <p:sp>
        <p:nvSpPr>
          <p:cNvPr id="350" name="Google Shape;350;p25"/>
          <p:cNvSpPr txBox="1"/>
          <p:nvPr/>
        </p:nvSpPr>
        <p:spPr>
          <a:xfrm>
            <a:off x="440725" y="977933"/>
            <a:ext cx="7992925" cy="3294684"/>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000">
                <a:solidFill>
                  <a:schemeClr val="dk1"/>
                </a:solidFill>
                <a:latin typeface="Century Gothic"/>
                <a:ea typeface="Century Gothic"/>
                <a:cs typeface="Century Gothic"/>
                <a:sym typeface="Century Gothic"/>
              </a:rPr>
              <a:t>Una empresa de informática está en los primeros compases del análisis de un proyecto para implementar una aplicación móvil de la cartelera del teatro Miguel Fleta, para que los usuarios puedan gestionar la compra de entradas desde una app. La empresa te pide ayuda para realizar un diagrama de casos de uso de la aplicación para poder tener una imagen visual de todas las funcionalidades de la app. </a:t>
            </a:r>
            <a:endParaRPr/>
          </a:p>
          <a:p>
            <a:pPr indent="0" lvl="0" marL="116549" marR="0" rtl="0" algn="just">
              <a:lnSpc>
                <a:spcPct val="150000"/>
              </a:lnSpc>
              <a:spcBef>
                <a:spcPts val="0"/>
              </a:spcBef>
              <a:spcAft>
                <a:spcPts val="0"/>
              </a:spcAft>
              <a:buNone/>
            </a:pPr>
            <a:r>
              <a:rPr lang="es-ES" sz="1000">
                <a:solidFill>
                  <a:schemeClr val="dk1"/>
                </a:solidFill>
                <a:latin typeface="Century Gothic"/>
                <a:ea typeface="Century Gothic"/>
                <a:cs typeface="Century Gothic"/>
                <a:sym typeface="Century Gothic"/>
              </a:rPr>
              <a:t>Las consideraciones son:</a:t>
            </a:r>
            <a:endParaRPr/>
          </a:p>
          <a:p>
            <a:pPr indent="0" lvl="0" marL="116549" marR="0" rtl="0" algn="just">
              <a:lnSpc>
                <a:spcPct val="150000"/>
              </a:lnSpc>
              <a:spcBef>
                <a:spcPts val="0"/>
              </a:spcBef>
              <a:spcAft>
                <a:spcPts val="0"/>
              </a:spcAft>
              <a:buNone/>
            </a:pPr>
            <a:r>
              <a:rPr lang="es-ES" sz="1000">
                <a:solidFill>
                  <a:schemeClr val="dk1"/>
                </a:solidFill>
                <a:latin typeface="Century Gothic"/>
                <a:ea typeface="Century Gothic"/>
                <a:cs typeface="Century Gothic"/>
                <a:sym typeface="Century Gothic"/>
              </a:rPr>
              <a:t>• Los usuarios podrán seleccionar las películas, los asientos de una sesión y las patatas que se van a tomar.</a:t>
            </a:r>
            <a:endParaRPr/>
          </a:p>
          <a:p>
            <a:pPr indent="0" lvl="0" marL="116549" marR="0" rtl="0" algn="just">
              <a:lnSpc>
                <a:spcPct val="150000"/>
              </a:lnSpc>
              <a:spcBef>
                <a:spcPts val="0"/>
              </a:spcBef>
              <a:spcAft>
                <a:spcPts val="0"/>
              </a:spcAft>
              <a:buNone/>
            </a:pPr>
            <a:r>
              <a:rPr lang="es-ES" sz="1000">
                <a:solidFill>
                  <a:schemeClr val="dk1"/>
                </a:solidFill>
                <a:latin typeface="Century Gothic"/>
                <a:ea typeface="Century Gothic"/>
                <a:cs typeface="Century Gothic"/>
                <a:sym typeface="Century Gothic"/>
              </a:rPr>
              <a:t>• Si el usuario quiere, puede ver el detalle de la película, pero no es algo obligatorio.</a:t>
            </a:r>
            <a:endParaRPr/>
          </a:p>
          <a:p>
            <a:pPr indent="0" lvl="0" marL="116549" marR="0" rtl="0" algn="just">
              <a:lnSpc>
                <a:spcPct val="150000"/>
              </a:lnSpc>
              <a:spcBef>
                <a:spcPts val="0"/>
              </a:spcBef>
              <a:spcAft>
                <a:spcPts val="0"/>
              </a:spcAft>
              <a:buNone/>
            </a:pPr>
            <a:r>
              <a:rPr lang="es-ES" sz="1000">
                <a:solidFill>
                  <a:schemeClr val="dk1"/>
                </a:solidFill>
                <a:latin typeface="Century Gothic"/>
                <a:ea typeface="Century Gothic"/>
                <a:cs typeface="Century Gothic"/>
                <a:sym typeface="Century Gothic"/>
              </a:rPr>
              <a:t>• Para que el usuario pueda seleccionar asiento y seleccionar las patatas, habrá tenido que seleccionar la película.</a:t>
            </a:r>
            <a:endParaRPr/>
          </a:p>
          <a:p>
            <a:pPr indent="0" lvl="0" marL="116549" marR="0" rtl="0" algn="just">
              <a:lnSpc>
                <a:spcPct val="150000"/>
              </a:lnSpc>
              <a:spcBef>
                <a:spcPts val="0"/>
              </a:spcBef>
              <a:spcAft>
                <a:spcPts val="0"/>
              </a:spcAft>
              <a:buNone/>
            </a:pPr>
            <a:r>
              <a:rPr lang="es-ES" sz="1000">
                <a:solidFill>
                  <a:schemeClr val="dk1"/>
                </a:solidFill>
                <a:latin typeface="Century Gothic"/>
                <a:ea typeface="Century Gothic"/>
                <a:cs typeface="Century Gothic"/>
                <a:sym typeface="Century Gothic"/>
              </a:rPr>
              <a:t>• Existen los usuarios_VIP que serán personas elegidas a dedo (el hijo del alcalde, la mujer del jefe de la policía…) los cuales podrán hacer todas las acciones que un usuario normal, pero además podrán elegir una bebida.</a:t>
            </a:r>
            <a:endParaRPr/>
          </a:p>
          <a:p>
            <a:pPr indent="0" lvl="0" marL="116549" marR="0" rtl="0" algn="just">
              <a:lnSpc>
                <a:spcPct val="150000"/>
              </a:lnSpc>
              <a:spcBef>
                <a:spcPts val="0"/>
              </a:spcBef>
              <a:spcAft>
                <a:spcPts val="0"/>
              </a:spcAft>
              <a:buNone/>
            </a:pPr>
            <a:r>
              <a:rPr lang="es-ES" sz="1000">
                <a:solidFill>
                  <a:schemeClr val="dk1"/>
                </a:solidFill>
                <a:latin typeface="Century Gothic"/>
                <a:ea typeface="Century Gothic"/>
                <a:cs typeface="Century Gothic"/>
                <a:sym typeface="Century Gothic"/>
              </a:rPr>
              <a:t>• Que quede dicho que, si los usuarios_VIP quieren, tienen la posibilidad de cambiar el tamaño de la bebida cuando la estén seleccionando.</a:t>
            </a:r>
            <a:endParaRPr/>
          </a:p>
          <a:p>
            <a:pPr indent="0" lvl="0" marL="116549" marR="0" rtl="0" algn="just">
              <a:lnSpc>
                <a:spcPct val="150000"/>
              </a:lnSpc>
              <a:spcBef>
                <a:spcPts val="0"/>
              </a:spcBef>
              <a:spcAft>
                <a:spcPts val="0"/>
              </a:spcAft>
              <a:buNone/>
            </a:pPr>
            <a:r>
              <a:rPr lang="es-ES" sz="1000">
                <a:solidFill>
                  <a:schemeClr val="dk1"/>
                </a:solidFill>
                <a:latin typeface="Century Gothic"/>
                <a:ea typeface="Century Gothic"/>
                <a:cs typeface="Century Gothic"/>
                <a:sym typeface="Century Gothic"/>
              </a:rPr>
              <a:t>• Además, también existirá el administrador que se encargará de añadir y eliminar películas de la aplicación, pero él si que tiene que logearse con un código específico.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6"/>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56" name="Google Shape;356;p26"/>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357" name="Google Shape;357;p26"/>
          <p:cNvGrpSpPr/>
          <p:nvPr/>
        </p:nvGrpSpPr>
        <p:grpSpPr>
          <a:xfrm>
            <a:off x="85847" y="469368"/>
            <a:ext cx="8367885" cy="359313"/>
            <a:chOff x="274216" y="780591"/>
            <a:chExt cx="9372448" cy="479082"/>
          </a:xfrm>
        </p:grpSpPr>
        <p:sp>
          <p:nvSpPr>
            <p:cNvPr id="358" name="Google Shape;358;p26"/>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59" name="Google Shape;359;p26"/>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60" name="Google Shape;360;p26"/>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61" name="Google Shape;361;p26"/>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secuencia</a:t>
            </a:r>
            <a:endParaRPr/>
          </a:p>
        </p:txBody>
      </p:sp>
      <p:sp>
        <p:nvSpPr>
          <p:cNvPr id="362" name="Google Shape;362;p26"/>
          <p:cNvSpPr txBox="1"/>
          <p:nvPr/>
        </p:nvSpPr>
        <p:spPr>
          <a:xfrm>
            <a:off x="440725" y="977933"/>
            <a:ext cx="7992925" cy="3868880"/>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Los diagramas de secuencia forman parte de los diagramas de interacción, los cuales  </a:t>
            </a:r>
            <a:r>
              <a:rPr b="1" lang="es-ES" sz="1100">
                <a:solidFill>
                  <a:schemeClr val="dk1"/>
                </a:solidFill>
                <a:latin typeface="Century Gothic"/>
                <a:ea typeface="Century Gothic"/>
                <a:cs typeface="Century Gothic"/>
                <a:sym typeface="Century Gothic"/>
              </a:rPr>
              <a:t>describen la manera </a:t>
            </a:r>
            <a:endParaRPr/>
          </a:p>
          <a:p>
            <a:pPr indent="0" lvl="0" marL="116549" marR="0" rtl="0" algn="just">
              <a:lnSpc>
                <a:spcPct val="150000"/>
              </a:lnSpc>
              <a:spcBef>
                <a:spcPts val="0"/>
              </a:spcBef>
              <a:spcAft>
                <a:spcPts val="0"/>
              </a:spcAft>
              <a:buNone/>
            </a:pPr>
            <a:r>
              <a:rPr b="1" lang="es-ES" sz="1100">
                <a:solidFill>
                  <a:schemeClr val="dk1"/>
                </a:solidFill>
                <a:latin typeface="Century Gothic"/>
                <a:ea typeface="Century Gothic"/>
                <a:cs typeface="Century Gothic"/>
                <a:sym typeface="Century Gothic"/>
              </a:rPr>
              <a:t>en que colaboran diferentes elementos para realizar cierto comportamiento. </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Los diagramas de secuencia </a:t>
            </a:r>
            <a:r>
              <a:rPr b="1" lang="es-ES" sz="1100">
                <a:solidFill>
                  <a:schemeClr val="dk1"/>
                </a:solidFill>
                <a:latin typeface="Century Gothic"/>
                <a:ea typeface="Century Gothic"/>
                <a:cs typeface="Century Gothic"/>
                <a:sym typeface="Century Gothic"/>
              </a:rPr>
              <a:t>se utilizan </a:t>
            </a:r>
            <a:r>
              <a:rPr lang="es-ES" sz="1100">
                <a:solidFill>
                  <a:schemeClr val="dk1"/>
                </a:solidFill>
                <a:latin typeface="Century Gothic"/>
                <a:ea typeface="Century Gothic"/>
                <a:cs typeface="Century Gothic"/>
                <a:sym typeface="Century Gothic"/>
              </a:rPr>
              <a:t>para formalizar la descripción de un escenario </a:t>
            </a:r>
            <a:r>
              <a:rPr b="1" lang="es-ES" sz="1100">
                <a:solidFill>
                  <a:schemeClr val="dk1"/>
                </a:solidFill>
                <a:latin typeface="Century Gothic"/>
                <a:ea typeface="Century Gothic"/>
                <a:cs typeface="Century Gothic"/>
                <a:sym typeface="Century Gothic"/>
              </a:rPr>
              <a:t>representando una ejecución real o instancia de un caso de uso</a:t>
            </a:r>
            <a:r>
              <a:rPr lang="es-ES" sz="1100">
                <a:solidFill>
                  <a:schemeClr val="dk1"/>
                </a:solidFill>
                <a:latin typeface="Century Gothic"/>
                <a:ea typeface="Century Gothic"/>
                <a:cs typeface="Century Gothic"/>
                <a:sym typeface="Century Gothic"/>
              </a:rPr>
              <a:t>. </a:t>
            </a:r>
            <a:r>
              <a:rPr b="1" lang="es-ES" sz="1100">
                <a:solidFill>
                  <a:schemeClr val="dk1"/>
                </a:solidFill>
                <a:latin typeface="Century Gothic"/>
                <a:ea typeface="Century Gothic"/>
                <a:cs typeface="Century Gothic"/>
                <a:sym typeface="Century Gothic"/>
              </a:rPr>
              <a:t>Contiene los mensajes que  fluyen en el sistema así como quien los envía y quien los recibe a lo largo del tiempo. CASO DE USO -&gt; SECUENCIA</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Los objetos y actores que forman parte del escenario se representan mediante rectángulos  distribuidos horizontalmente en la zona superior del diagrama. </a:t>
            </a:r>
            <a:r>
              <a:rPr b="1" lang="es-ES" sz="1100">
                <a:solidFill>
                  <a:schemeClr val="dk1"/>
                </a:solidFill>
                <a:latin typeface="Century Gothic"/>
                <a:ea typeface="Century Gothic"/>
                <a:cs typeface="Century Gothic"/>
                <a:sym typeface="Century Gothic"/>
              </a:rPr>
              <a:t>A cada uno de estos  rectángulos se asocia una línea temporal vertical (línea de vida), de las que salen en orden los  diferentes mensajes que se pasan entre ellos. </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Algunos de los elementos son:</a:t>
            </a:r>
            <a:endParaRPr/>
          </a:p>
          <a:p>
            <a:pPr indent="-171450" lvl="0" marL="288000" marR="0" rtl="0" algn="just">
              <a:lnSpc>
                <a:spcPct val="150000"/>
              </a:lnSpc>
              <a:spcBef>
                <a:spcPts val="0"/>
              </a:spcBef>
              <a:spcAft>
                <a:spcPts val="0"/>
              </a:spcAft>
              <a:buClr>
                <a:srgbClr val="0071AA"/>
              </a:buClr>
              <a:buSzPts val="1100"/>
              <a:buFont typeface="Century Gothic"/>
              <a:buChar char="-"/>
            </a:pPr>
            <a:r>
              <a:rPr b="1" lang="es-ES" sz="1100">
                <a:solidFill>
                  <a:schemeClr val="dk1"/>
                </a:solidFill>
                <a:latin typeface="Century Gothic"/>
                <a:ea typeface="Century Gothic"/>
                <a:cs typeface="Century Gothic"/>
                <a:sym typeface="Century Gothic"/>
              </a:rPr>
              <a:t>La línea de vida</a:t>
            </a:r>
            <a:r>
              <a:rPr lang="es-ES" sz="1100">
                <a:solidFill>
                  <a:schemeClr val="dk1"/>
                </a:solidFill>
                <a:latin typeface="Century Gothic"/>
                <a:ea typeface="Century Gothic"/>
                <a:cs typeface="Century Gothic"/>
                <a:sym typeface="Century Gothic"/>
              </a:rPr>
              <a:t>: Representa la existencia de un objeto a lo largo de un período de tiempo</a:t>
            </a:r>
            <a:endParaRPr/>
          </a:p>
          <a:p>
            <a:pPr indent="-171450" lvl="0" marL="288000" marR="0" rtl="0" algn="just">
              <a:lnSpc>
                <a:spcPct val="150000"/>
              </a:lnSpc>
              <a:spcBef>
                <a:spcPts val="0"/>
              </a:spcBef>
              <a:spcAft>
                <a:spcPts val="0"/>
              </a:spcAft>
              <a:buClr>
                <a:srgbClr val="0071AA"/>
              </a:buClr>
              <a:buSzPts val="1100"/>
              <a:buFont typeface="Century Gothic"/>
              <a:buChar char="-"/>
            </a:pPr>
            <a:r>
              <a:rPr b="1" lang="es-ES" sz="1100">
                <a:solidFill>
                  <a:schemeClr val="dk1"/>
                </a:solidFill>
                <a:latin typeface="Century Gothic"/>
                <a:ea typeface="Century Gothic"/>
                <a:cs typeface="Century Gothic"/>
                <a:sym typeface="Century Gothic"/>
              </a:rPr>
              <a:t>Los mensajes</a:t>
            </a:r>
            <a:r>
              <a:rPr lang="es-ES" sz="1100">
                <a:solidFill>
                  <a:schemeClr val="dk1"/>
                </a:solidFill>
                <a:latin typeface="Century Gothic"/>
                <a:ea typeface="Century Gothic"/>
                <a:cs typeface="Century Gothic"/>
                <a:sym typeface="Century Gothic"/>
              </a:rPr>
              <a:t>, que significan la invocación de métodos, </a:t>
            </a:r>
            <a:r>
              <a:rPr b="1" lang="es-ES" sz="1100">
                <a:solidFill>
                  <a:schemeClr val="dk1"/>
                </a:solidFill>
                <a:latin typeface="Century Gothic"/>
                <a:ea typeface="Century Gothic"/>
                <a:cs typeface="Century Gothic"/>
                <a:sym typeface="Century Gothic"/>
              </a:rPr>
              <a:t>se representan como flechas horizontales que van de una línea de vida a otra, indicando con la flecha la dirección  del mensaje</a:t>
            </a:r>
            <a:r>
              <a:rPr lang="es-ES" sz="1100">
                <a:solidFill>
                  <a:schemeClr val="dk1"/>
                </a:solidFill>
                <a:latin typeface="Century Gothic"/>
                <a:ea typeface="Century Gothic"/>
                <a:cs typeface="Century Gothic"/>
                <a:sym typeface="Century Gothic"/>
              </a:rPr>
              <a:t>. Los mensajes se dibujan desde el objeto que envía el mensaje al que lo  recibe, pudiendo ser ambos el mismo objeto y su orden viene determinado por su  posición vertical.</a:t>
            </a:r>
            <a:endParaRPr/>
          </a:p>
          <a:p>
            <a:pPr indent="-101600" lvl="0" marL="288000" marR="0" rtl="0" algn="just">
              <a:lnSpc>
                <a:spcPct val="150000"/>
              </a:lnSpc>
              <a:spcBef>
                <a:spcPts val="0"/>
              </a:spcBef>
              <a:spcAft>
                <a:spcPts val="0"/>
              </a:spcAft>
              <a:buClr>
                <a:srgbClr val="0071AA"/>
              </a:buClr>
              <a:buSzPts val="1100"/>
              <a:buFont typeface="Calibri"/>
              <a:buNone/>
            </a:pPr>
            <a:r>
              <a:t/>
            </a:r>
            <a:endParaRPr sz="1100">
              <a:solidFill>
                <a:schemeClr val="dk1"/>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7"/>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68" name="Google Shape;368;p27"/>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369" name="Google Shape;369;p27"/>
          <p:cNvGrpSpPr/>
          <p:nvPr/>
        </p:nvGrpSpPr>
        <p:grpSpPr>
          <a:xfrm>
            <a:off x="85847" y="469368"/>
            <a:ext cx="8367885" cy="359313"/>
            <a:chOff x="274216" y="780591"/>
            <a:chExt cx="9372448" cy="479082"/>
          </a:xfrm>
        </p:grpSpPr>
        <p:sp>
          <p:nvSpPr>
            <p:cNvPr id="370" name="Google Shape;370;p27"/>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71" name="Google Shape;371;p27"/>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72" name="Google Shape;372;p27"/>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73" name="Google Shape;373;p27"/>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secuencia</a:t>
            </a:r>
            <a:endParaRPr/>
          </a:p>
        </p:txBody>
      </p:sp>
      <p:sp>
        <p:nvSpPr>
          <p:cNvPr id="374" name="Google Shape;374;p27"/>
          <p:cNvSpPr txBox="1"/>
          <p:nvPr/>
        </p:nvSpPr>
        <p:spPr>
          <a:xfrm>
            <a:off x="440725" y="977933"/>
            <a:ext cx="7992925" cy="3360151"/>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Tipos de envío de mensajes:</a:t>
            </a:r>
            <a:endParaRPr/>
          </a:p>
          <a:p>
            <a:pPr indent="-171450" lvl="1" marL="573750" marR="0" rtl="0" algn="just">
              <a:lnSpc>
                <a:spcPct val="150000"/>
              </a:lnSpc>
              <a:spcBef>
                <a:spcPts val="0"/>
              </a:spcBef>
              <a:spcAft>
                <a:spcPts val="0"/>
              </a:spcAft>
              <a:buClr>
                <a:srgbClr val="0071AA"/>
              </a:buClr>
              <a:buSzPts val="1100"/>
              <a:buFont typeface="Arial"/>
              <a:buChar char="•"/>
            </a:pPr>
            <a:r>
              <a:rPr b="1" i="0" lang="es-ES" sz="1100" u="none" cap="none" strike="noStrike">
                <a:solidFill>
                  <a:schemeClr val="dk1"/>
                </a:solidFill>
                <a:latin typeface="Century Gothic"/>
                <a:ea typeface="Century Gothic"/>
                <a:cs typeface="Century Gothic"/>
                <a:sym typeface="Century Gothic"/>
              </a:rPr>
              <a:t>simple</a:t>
            </a:r>
            <a:r>
              <a:rPr b="0" i="0" lang="es-ES" sz="1100" u="none" cap="none" strike="noStrike">
                <a:solidFill>
                  <a:schemeClr val="dk1"/>
                </a:solidFill>
                <a:latin typeface="Century Gothic"/>
                <a:ea typeface="Century Gothic"/>
                <a:cs typeface="Century Gothic"/>
                <a:sym typeface="Century Gothic"/>
              </a:rPr>
              <a:t>: es la transferencia del control de un objeto a otro.</a:t>
            </a:r>
            <a:endParaRPr/>
          </a:p>
          <a:p>
            <a:pPr indent="-171450" lvl="1" marL="573750" marR="0" rtl="0" algn="just">
              <a:lnSpc>
                <a:spcPct val="150000"/>
              </a:lnSpc>
              <a:spcBef>
                <a:spcPts val="0"/>
              </a:spcBef>
              <a:spcAft>
                <a:spcPts val="0"/>
              </a:spcAft>
              <a:buClr>
                <a:srgbClr val="0071AA"/>
              </a:buClr>
              <a:buSzPts val="1100"/>
              <a:buFont typeface="Arial"/>
              <a:buChar char="•"/>
            </a:pPr>
            <a:r>
              <a:rPr b="1" i="0" lang="es-ES" sz="1100" u="none" cap="none" strike="noStrike">
                <a:solidFill>
                  <a:schemeClr val="dk1"/>
                </a:solidFill>
                <a:latin typeface="Century Gothic"/>
                <a:ea typeface="Century Gothic"/>
                <a:cs typeface="Century Gothic"/>
                <a:sym typeface="Century Gothic"/>
              </a:rPr>
              <a:t>síncrono</a:t>
            </a:r>
            <a:r>
              <a:rPr b="0" i="0" lang="es-ES" sz="1100" u="none" cap="none" strike="noStrike">
                <a:solidFill>
                  <a:schemeClr val="dk1"/>
                </a:solidFill>
                <a:latin typeface="Century Gothic"/>
                <a:ea typeface="Century Gothic"/>
                <a:cs typeface="Century Gothic"/>
                <a:sym typeface="Century Gothic"/>
              </a:rPr>
              <a:t>: es aquel en el que el objeto </a:t>
            </a:r>
            <a:r>
              <a:rPr b="1" i="0" lang="es-ES" sz="1100" u="none" cap="none" strike="noStrike">
                <a:solidFill>
                  <a:schemeClr val="dk1"/>
                </a:solidFill>
                <a:latin typeface="Century Gothic"/>
                <a:ea typeface="Century Gothic"/>
                <a:cs typeface="Century Gothic"/>
                <a:sym typeface="Century Gothic"/>
              </a:rPr>
              <a:t>espera la respuesta </a:t>
            </a:r>
            <a:r>
              <a:rPr b="0" i="0" lang="es-ES" sz="1100" u="none" cap="none" strike="noStrike">
                <a:solidFill>
                  <a:schemeClr val="dk1"/>
                </a:solidFill>
                <a:latin typeface="Century Gothic"/>
                <a:ea typeface="Century Gothic"/>
                <a:cs typeface="Century Gothic"/>
                <a:sym typeface="Century Gothic"/>
              </a:rPr>
              <a:t>antes de continuar  con su trabajo.</a:t>
            </a:r>
            <a:endParaRPr/>
          </a:p>
          <a:p>
            <a:pPr indent="-171450" lvl="1" marL="573750" marR="0" rtl="0" algn="just">
              <a:lnSpc>
                <a:spcPct val="150000"/>
              </a:lnSpc>
              <a:spcBef>
                <a:spcPts val="0"/>
              </a:spcBef>
              <a:spcAft>
                <a:spcPts val="0"/>
              </a:spcAft>
              <a:buClr>
                <a:srgbClr val="0071AA"/>
              </a:buClr>
              <a:buSzPts val="1100"/>
              <a:buFont typeface="Arial"/>
              <a:buChar char="•"/>
            </a:pPr>
            <a:r>
              <a:rPr b="1" i="0" lang="es-ES" sz="1100" u="none" cap="none" strike="noStrike">
                <a:solidFill>
                  <a:schemeClr val="dk1"/>
                </a:solidFill>
                <a:latin typeface="Century Gothic"/>
                <a:ea typeface="Century Gothic"/>
                <a:cs typeface="Century Gothic"/>
                <a:sym typeface="Century Gothic"/>
              </a:rPr>
              <a:t>asíncrono</a:t>
            </a:r>
            <a:r>
              <a:rPr b="0" i="0" lang="es-ES" sz="1100" u="none" cap="none" strike="noStrike">
                <a:solidFill>
                  <a:schemeClr val="dk1"/>
                </a:solidFill>
                <a:latin typeface="Century Gothic"/>
                <a:ea typeface="Century Gothic"/>
                <a:cs typeface="Century Gothic"/>
                <a:sym typeface="Century Gothic"/>
              </a:rPr>
              <a:t>: es aquel en el que el objeto </a:t>
            </a:r>
            <a:r>
              <a:rPr b="1" i="0" lang="es-ES" sz="1100" u="none" cap="none" strike="noStrike">
                <a:solidFill>
                  <a:schemeClr val="dk1"/>
                </a:solidFill>
                <a:latin typeface="Century Gothic"/>
                <a:ea typeface="Century Gothic"/>
                <a:cs typeface="Century Gothic"/>
                <a:sym typeface="Century Gothic"/>
              </a:rPr>
              <a:t>no espera la respuesta </a:t>
            </a:r>
            <a:r>
              <a:rPr b="0" i="0" lang="es-ES" sz="1100" u="none" cap="none" strike="noStrike">
                <a:solidFill>
                  <a:schemeClr val="dk1"/>
                </a:solidFill>
                <a:latin typeface="Century Gothic"/>
                <a:ea typeface="Century Gothic"/>
                <a:cs typeface="Century Gothic"/>
                <a:sym typeface="Century Gothic"/>
              </a:rPr>
              <a:t>a ese mensaje antes de continuar con su trabajo.</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Si hay un retorno de mensaje, se representa por una línea discontinua. </a:t>
            </a:r>
            <a:r>
              <a:rPr b="1" lang="es-ES" sz="1100">
                <a:solidFill>
                  <a:schemeClr val="dk1"/>
                </a:solidFill>
                <a:latin typeface="Century Gothic"/>
                <a:ea typeface="Century Gothic"/>
                <a:cs typeface="Century Gothic"/>
                <a:sym typeface="Century Gothic"/>
              </a:rPr>
              <a:t>Los mensajes pueden crear y destruir objetos</a:t>
            </a:r>
            <a:endParaRPr/>
          </a:p>
          <a:p>
            <a:pPr indent="0" lvl="0" marL="116549" marR="0" rtl="0" algn="just">
              <a:lnSpc>
                <a:spcPct val="150000"/>
              </a:lnSpc>
              <a:spcBef>
                <a:spcPts val="0"/>
              </a:spcBef>
              <a:spcAft>
                <a:spcPts val="0"/>
              </a:spcAft>
              <a:buNone/>
            </a:pPr>
            <a:r>
              <a:t/>
            </a:r>
            <a:endParaRPr b="1" sz="1100">
              <a:solidFill>
                <a:schemeClr val="dk1"/>
              </a:solidFill>
              <a:latin typeface="Century Gothic"/>
              <a:ea typeface="Century Gothic"/>
              <a:cs typeface="Century Gothic"/>
              <a:sym typeface="Century Gothic"/>
            </a:endParaRPr>
          </a:p>
          <a:p>
            <a:pPr indent="-171450" lvl="0" marL="288000" marR="0" rtl="0" algn="just">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Fragmentos: </a:t>
            </a:r>
            <a:r>
              <a:rPr lang="es-ES" sz="1100">
                <a:solidFill>
                  <a:schemeClr val="dk1"/>
                </a:solidFill>
                <a:latin typeface="Century Gothic"/>
                <a:ea typeface="Century Gothic"/>
                <a:cs typeface="Century Gothic"/>
                <a:sym typeface="Century Gothic"/>
              </a:rPr>
              <a:t>Los fragmentos permiten agregar un grado de lógicas de  procedimientos a los diagramas. Pueden representar algunas situaciones más complejas como bucles, condicionales….Los llamados fragmentos combinados es una o más  secuencias de procesos incluidas en un marco y ejecutadas bajo circunstancias  específicas. </a:t>
            </a:r>
            <a:r>
              <a:rPr b="1" i="1" lang="es-ES" sz="1100">
                <a:solidFill>
                  <a:schemeClr val="dk1"/>
                </a:solidFill>
                <a:latin typeface="Century Gothic"/>
                <a:ea typeface="Century Gothic"/>
                <a:cs typeface="Century Gothic"/>
                <a:sym typeface="Century Gothic"/>
              </a:rPr>
              <a:t>Se puede utilizar fragmentos combinados para definir, entre otros,  bucles (loop), bifurcaciones (alt) y procesamientos simultáneos (par), así como acciones opcionales (opt)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8"/>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80" name="Google Shape;380;p28"/>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381" name="Google Shape;381;p28"/>
          <p:cNvGrpSpPr/>
          <p:nvPr/>
        </p:nvGrpSpPr>
        <p:grpSpPr>
          <a:xfrm>
            <a:off x="85847" y="469368"/>
            <a:ext cx="8367885" cy="359313"/>
            <a:chOff x="274216" y="780591"/>
            <a:chExt cx="9372448" cy="479082"/>
          </a:xfrm>
        </p:grpSpPr>
        <p:sp>
          <p:nvSpPr>
            <p:cNvPr id="382" name="Google Shape;382;p28"/>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83" name="Google Shape;383;p28"/>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84" name="Google Shape;384;p28"/>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85" name="Google Shape;385;p28"/>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secuencia</a:t>
            </a:r>
            <a:endParaRPr/>
          </a:p>
        </p:txBody>
      </p:sp>
      <p:sp>
        <p:nvSpPr>
          <p:cNvPr id="386" name="Google Shape;386;p28"/>
          <p:cNvSpPr txBox="1"/>
          <p:nvPr/>
        </p:nvSpPr>
        <p:spPr>
          <a:xfrm>
            <a:off x="440725" y="977933"/>
            <a:ext cx="7992925" cy="313163"/>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t/>
            </a:r>
            <a:endParaRPr b="1" i="1" sz="1100">
              <a:solidFill>
                <a:schemeClr val="dk1"/>
              </a:solidFill>
              <a:latin typeface="Century Gothic"/>
              <a:ea typeface="Century Gothic"/>
              <a:cs typeface="Century Gothic"/>
              <a:sym typeface="Century Gothic"/>
            </a:endParaRPr>
          </a:p>
        </p:txBody>
      </p:sp>
      <p:pic>
        <p:nvPicPr>
          <p:cNvPr id="387" name="Google Shape;387;p28"/>
          <p:cNvPicPr preferRelativeResize="0"/>
          <p:nvPr/>
        </p:nvPicPr>
        <p:blipFill rotWithShape="1">
          <a:blip r:embed="rId3">
            <a:alphaModFix/>
          </a:blip>
          <a:srcRect b="0" l="0" r="0" t="0"/>
          <a:stretch/>
        </p:blipFill>
        <p:spPr>
          <a:xfrm>
            <a:off x="0" y="950913"/>
            <a:ext cx="9144000" cy="3738520"/>
          </a:xfrm>
          <a:prstGeom prst="rect">
            <a:avLst/>
          </a:prstGeom>
          <a:noFill/>
          <a:ln>
            <a:noFill/>
          </a:ln>
        </p:spPr>
      </p:pic>
      <p:sp>
        <p:nvSpPr>
          <p:cNvPr id="388" name="Google Shape;388;p28"/>
          <p:cNvSpPr txBox="1"/>
          <p:nvPr/>
        </p:nvSpPr>
        <p:spPr>
          <a:xfrm>
            <a:off x="0" y="4674132"/>
            <a:ext cx="46019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entury Gothic"/>
                <a:ea typeface="Century Gothic"/>
                <a:cs typeface="Century Gothic"/>
                <a:sym typeface="Century Gothic"/>
              </a:rPr>
              <a:t>Felici  M. </a:t>
            </a:r>
            <a:endParaRPr sz="1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9"/>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94" name="Google Shape;394;p29"/>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395" name="Google Shape;395;p29"/>
          <p:cNvGrpSpPr/>
          <p:nvPr/>
        </p:nvGrpSpPr>
        <p:grpSpPr>
          <a:xfrm>
            <a:off x="85847" y="469368"/>
            <a:ext cx="8367885" cy="359313"/>
            <a:chOff x="274216" y="780591"/>
            <a:chExt cx="9372448" cy="479082"/>
          </a:xfrm>
        </p:grpSpPr>
        <p:sp>
          <p:nvSpPr>
            <p:cNvPr id="396" name="Google Shape;396;p29"/>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97" name="Google Shape;397;p29"/>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98" name="Google Shape;398;p29"/>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99" name="Google Shape;399;p29"/>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secuencia</a:t>
            </a:r>
            <a:endParaRPr/>
          </a:p>
        </p:txBody>
      </p:sp>
      <p:sp>
        <p:nvSpPr>
          <p:cNvPr id="400" name="Google Shape;400;p29"/>
          <p:cNvSpPr txBox="1"/>
          <p:nvPr/>
        </p:nvSpPr>
        <p:spPr>
          <a:xfrm>
            <a:off x="440725" y="977933"/>
            <a:ext cx="7992925" cy="313163"/>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t/>
            </a:r>
            <a:endParaRPr b="1" i="1" sz="1100">
              <a:solidFill>
                <a:schemeClr val="dk1"/>
              </a:solidFill>
              <a:latin typeface="Century Gothic"/>
              <a:ea typeface="Century Gothic"/>
              <a:cs typeface="Century Gothic"/>
              <a:sym typeface="Century Gothic"/>
            </a:endParaRPr>
          </a:p>
        </p:txBody>
      </p:sp>
      <p:pic>
        <p:nvPicPr>
          <p:cNvPr id="401" name="Google Shape;401;p29"/>
          <p:cNvPicPr preferRelativeResize="0"/>
          <p:nvPr/>
        </p:nvPicPr>
        <p:blipFill rotWithShape="1">
          <a:blip r:embed="rId3">
            <a:alphaModFix/>
          </a:blip>
          <a:srcRect b="41273" l="0" r="0" t="-41273"/>
          <a:stretch/>
        </p:blipFill>
        <p:spPr>
          <a:xfrm>
            <a:off x="0" y="-1774816"/>
            <a:ext cx="7992924" cy="4310167"/>
          </a:xfrm>
          <a:prstGeom prst="rect">
            <a:avLst/>
          </a:prstGeom>
          <a:noFill/>
          <a:ln>
            <a:noFill/>
          </a:ln>
        </p:spPr>
      </p:pic>
      <p:sp>
        <p:nvSpPr>
          <p:cNvPr id="402" name="Google Shape;402;p29"/>
          <p:cNvSpPr txBox="1"/>
          <p:nvPr/>
        </p:nvSpPr>
        <p:spPr>
          <a:xfrm>
            <a:off x="235385" y="3045496"/>
            <a:ext cx="677030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 if → (opt</a:t>
            </a:r>
            <a:r>
              <a:rPr i="1" lang="es-ES" sz="1800">
                <a:solidFill>
                  <a:schemeClr val="dk1"/>
                </a:solidFill>
                <a:latin typeface="Calibri"/>
                <a:ea typeface="Calibri"/>
                <a:cs typeface="Calibri"/>
                <a:sym typeface="Calibri"/>
              </a:rPr>
              <a:t>) [condicion]</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 if/else → (alt) [</a:t>
            </a:r>
            <a:r>
              <a:rPr i="1" lang="es-ES" sz="1800">
                <a:solidFill>
                  <a:schemeClr val="dk1"/>
                </a:solidFill>
                <a:latin typeface="Calibri"/>
                <a:ea typeface="Calibri"/>
                <a:cs typeface="Calibri"/>
                <a:sym typeface="Calibri"/>
              </a:rPr>
              <a:t>condicion</a:t>
            </a:r>
            <a:r>
              <a:rPr lang="es-ES" sz="1800">
                <a:solidFill>
                  <a:schemeClr val="dk1"/>
                </a:solidFill>
                <a:latin typeface="Calibri"/>
                <a:ea typeface="Calibri"/>
                <a:cs typeface="Calibri"/>
                <a:sym typeface="Calibri"/>
              </a:rPr>
              <a:t>], cada alt separado por una línea discontinua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 loop → (loop) [</a:t>
            </a:r>
            <a:r>
              <a:rPr i="1" lang="es-ES" sz="1800">
                <a:solidFill>
                  <a:schemeClr val="dk1"/>
                </a:solidFill>
                <a:latin typeface="Calibri"/>
                <a:ea typeface="Calibri"/>
                <a:cs typeface="Calibri"/>
                <a:sym typeface="Calibri"/>
              </a:rPr>
              <a:t>condicion</a:t>
            </a:r>
            <a:r>
              <a:rPr lang="es-ES" sz="1800">
                <a:solidFill>
                  <a:schemeClr val="dk1"/>
                </a:solidFill>
                <a:latin typeface="Calibri"/>
                <a:ea typeface="Calibri"/>
                <a:cs typeface="Calibri"/>
                <a:sym typeface="Calibri"/>
              </a:rPr>
              <a:t> o número de elementos que iterar]</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3"/>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66" name="Google Shape;66;p3"/>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67" name="Google Shape;67;p3"/>
          <p:cNvGrpSpPr/>
          <p:nvPr/>
        </p:nvGrpSpPr>
        <p:grpSpPr>
          <a:xfrm>
            <a:off x="85847" y="469368"/>
            <a:ext cx="8367885" cy="359313"/>
            <a:chOff x="274216" y="780591"/>
            <a:chExt cx="9372448" cy="479082"/>
          </a:xfrm>
        </p:grpSpPr>
        <p:sp>
          <p:nvSpPr>
            <p:cNvPr id="68" name="Google Shape;68;p3"/>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69" name="Google Shape;69;p3"/>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70" name="Google Shape;70;p3"/>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71" name="Google Shape;71;p3"/>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Ingeniería de requisitos (requirements engineering)</a:t>
            </a:r>
            <a:endParaRPr/>
          </a:p>
        </p:txBody>
      </p:sp>
      <p:sp>
        <p:nvSpPr>
          <p:cNvPr id="72" name="Google Shape;72;p3"/>
          <p:cNvSpPr txBox="1"/>
          <p:nvPr/>
        </p:nvSpPr>
        <p:spPr>
          <a:xfrm>
            <a:off x="440725" y="977933"/>
            <a:ext cx="7992925" cy="3107133"/>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Los requisitos se pueden dividir en dos tipos:</a:t>
            </a:r>
            <a:endParaRPr/>
          </a:p>
          <a:p>
            <a:pPr indent="-171450" lvl="0" marL="288000" marR="0" rtl="0" algn="just">
              <a:lnSpc>
                <a:spcPct val="150000"/>
              </a:lnSpc>
              <a:spcBef>
                <a:spcPts val="0"/>
              </a:spcBef>
              <a:spcAft>
                <a:spcPts val="0"/>
              </a:spcAft>
              <a:buClr>
                <a:srgbClr val="0071AA"/>
              </a:buClr>
              <a:buSzPts val="1100"/>
              <a:buFont typeface="Arial"/>
              <a:buChar char="•"/>
            </a:pPr>
            <a:r>
              <a:rPr b="1" i="1" lang="es-ES" sz="1100">
                <a:solidFill>
                  <a:schemeClr val="dk1"/>
                </a:solidFill>
                <a:latin typeface="Century Gothic"/>
                <a:ea typeface="Century Gothic"/>
                <a:cs typeface="Century Gothic"/>
                <a:sym typeface="Century Gothic"/>
              </a:rPr>
              <a:t>Funcionales</a:t>
            </a:r>
            <a:r>
              <a:rPr lang="es-ES" sz="1100">
                <a:solidFill>
                  <a:schemeClr val="dk1"/>
                </a:solidFill>
                <a:latin typeface="Century Gothic"/>
                <a:ea typeface="Century Gothic"/>
                <a:cs typeface="Century Gothic"/>
                <a:sym typeface="Century Gothic"/>
              </a:rPr>
              <a:t>: Representan los servicios que ofrece el software, cómo reacciona frente a varias entradas, como el sistema se comporta en según qué situaciones… En algunos casos,</a:t>
            </a:r>
            <a:r>
              <a:rPr b="1" lang="es-ES" sz="1100">
                <a:solidFill>
                  <a:schemeClr val="dk1"/>
                </a:solidFill>
                <a:latin typeface="Century Gothic"/>
                <a:ea typeface="Century Gothic"/>
                <a:cs typeface="Century Gothic"/>
                <a:sym typeface="Century Gothic"/>
              </a:rPr>
              <a:t> representen claramente lo que debe hacer el sistema.</a:t>
            </a:r>
            <a:endParaRPr/>
          </a:p>
          <a:p>
            <a:pPr indent="-171450" lvl="0" marL="288000" marR="0" rtl="0" algn="just">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No-funcionales: </a:t>
            </a:r>
            <a:r>
              <a:rPr lang="es-ES" sz="1100">
                <a:solidFill>
                  <a:schemeClr val="dk1"/>
                </a:solidFill>
                <a:latin typeface="Century Gothic"/>
                <a:ea typeface="Century Gothic"/>
                <a:cs typeface="Century Gothic"/>
                <a:sym typeface="Century Gothic"/>
              </a:rPr>
              <a:t>Representan restricciones en las funcionalidades del sistema -&gt; restricciones temporales, restricciones de espacio, restricciones de seguridad, restricciones de la implementación del sistema según la E/S o el tipo de datos usados…</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La distinción entre ambos tipos no es tan claro como parece, ya que un  requisito relacionado con la seguridad (que para acceder el usuario se tenga que loguear) puede parecer tanto funcional como no funcional, y el estudio del mismo puede desembocar en varios requisitos.</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Los requisitos del sistema se recogen de forma oficial en </a:t>
            </a:r>
            <a:r>
              <a:rPr b="1" lang="es-ES" sz="1100">
                <a:solidFill>
                  <a:schemeClr val="dk1"/>
                </a:solidFill>
                <a:latin typeface="Century Gothic"/>
                <a:ea typeface="Century Gothic"/>
                <a:cs typeface="Century Gothic"/>
                <a:sym typeface="Century Gothic"/>
              </a:rPr>
              <a:t>el </a:t>
            </a:r>
            <a:r>
              <a:rPr b="1" lang="es-ES" sz="11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documento de requisitos del software</a:t>
            </a:r>
            <a:endParaRPr b="1" sz="11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0"/>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08" name="Google Shape;408;p30"/>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409" name="Google Shape;409;p30"/>
          <p:cNvGrpSpPr/>
          <p:nvPr/>
        </p:nvGrpSpPr>
        <p:grpSpPr>
          <a:xfrm>
            <a:off x="85847" y="469368"/>
            <a:ext cx="8367885" cy="359313"/>
            <a:chOff x="274216" y="780591"/>
            <a:chExt cx="9372448" cy="479082"/>
          </a:xfrm>
        </p:grpSpPr>
        <p:sp>
          <p:nvSpPr>
            <p:cNvPr id="410" name="Google Shape;410;p30"/>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11" name="Google Shape;411;p30"/>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12" name="Google Shape;412;p30"/>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13" name="Google Shape;413;p30"/>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secuencia: Ejemplo</a:t>
            </a:r>
            <a:endParaRPr/>
          </a:p>
        </p:txBody>
      </p:sp>
      <p:pic>
        <p:nvPicPr>
          <p:cNvPr id="414" name="Google Shape;414;p30"/>
          <p:cNvPicPr preferRelativeResize="0"/>
          <p:nvPr/>
        </p:nvPicPr>
        <p:blipFill rotWithShape="1">
          <a:blip r:embed="rId3">
            <a:alphaModFix/>
          </a:blip>
          <a:srcRect b="0" l="0" r="0" t="0"/>
          <a:stretch/>
        </p:blipFill>
        <p:spPr>
          <a:xfrm>
            <a:off x="85846" y="425199"/>
            <a:ext cx="7410381" cy="4580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1"/>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20" name="Google Shape;420;p31"/>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421" name="Google Shape;421;p31"/>
          <p:cNvGrpSpPr/>
          <p:nvPr/>
        </p:nvGrpSpPr>
        <p:grpSpPr>
          <a:xfrm>
            <a:off x="85847" y="469368"/>
            <a:ext cx="8367885" cy="359313"/>
            <a:chOff x="274216" y="780591"/>
            <a:chExt cx="9372448" cy="479082"/>
          </a:xfrm>
        </p:grpSpPr>
        <p:sp>
          <p:nvSpPr>
            <p:cNvPr id="422" name="Google Shape;422;p31"/>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23" name="Google Shape;423;p31"/>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24" name="Google Shape;424;p31"/>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25" name="Google Shape;425;p31"/>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¿Por qué usar diagramas de secuencia?</a:t>
            </a:r>
            <a:endParaRPr/>
          </a:p>
        </p:txBody>
      </p:sp>
      <p:sp>
        <p:nvSpPr>
          <p:cNvPr id="426" name="Google Shape;426;p31"/>
          <p:cNvSpPr txBox="1"/>
          <p:nvPr/>
        </p:nvSpPr>
        <p:spPr>
          <a:xfrm>
            <a:off x="311268" y="884134"/>
            <a:ext cx="8221172" cy="230832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Un buen diagrama de secuencia aún está por encima del nivel del código real (no todo el código se dibuja en el diagrama)</a:t>
            </a:r>
            <a:endParaRPr/>
          </a:p>
          <a:p>
            <a:pPr indent="-342900" lvl="0" marL="34290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Los diagramas de secuencia son independientes del lenguaje (se pueden haber implementado en muchos lenguajes de programación diferentes)</a:t>
            </a:r>
            <a:endParaRPr/>
          </a:p>
          <a:p>
            <a:pPr indent="-342900" lvl="0" marL="34290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Los no programadores pueden leer y escribir diagramas de secuencia.</a:t>
            </a:r>
            <a:endParaRPr/>
          </a:p>
          <a:p>
            <a:pPr indent="-342900" lvl="0" marL="34290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Son más fáciles de hacer en equipo.</a:t>
            </a:r>
            <a:endParaRPr/>
          </a:p>
          <a:p>
            <a:pPr indent="-342900" lvl="0" marL="34290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Se obtiene una visión más amplia del sistema, pudiendo ver clases/objetos interactuando en un único diagrama.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2"/>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32" name="Google Shape;432;p32"/>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433" name="Google Shape;433;p32"/>
          <p:cNvGrpSpPr/>
          <p:nvPr/>
        </p:nvGrpSpPr>
        <p:grpSpPr>
          <a:xfrm>
            <a:off x="85847" y="469368"/>
            <a:ext cx="8367885" cy="359313"/>
            <a:chOff x="274216" y="780591"/>
            <a:chExt cx="9372448" cy="479082"/>
          </a:xfrm>
        </p:grpSpPr>
        <p:sp>
          <p:nvSpPr>
            <p:cNvPr id="434" name="Google Shape;434;p32"/>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35" name="Google Shape;435;p32"/>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36" name="Google Shape;436;p32"/>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37" name="Google Shape;437;p32"/>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secuencia: Ejemplo</a:t>
            </a:r>
            <a:endParaRPr/>
          </a:p>
        </p:txBody>
      </p:sp>
      <p:pic>
        <p:nvPicPr>
          <p:cNvPr id="438" name="Google Shape;438;p32"/>
          <p:cNvPicPr preferRelativeResize="0"/>
          <p:nvPr/>
        </p:nvPicPr>
        <p:blipFill rotWithShape="1">
          <a:blip r:embed="rId3">
            <a:alphaModFix/>
          </a:blip>
          <a:srcRect b="0" l="0" r="0" t="0"/>
          <a:stretch/>
        </p:blipFill>
        <p:spPr>
          <a:xfrm>
            <a:off x="337800" y="-29825"/>
            <a:ext cx="7647515" cy="541474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3"/>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44" name="Google Shape;444;p33"/>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445" name="Google Shape;445;p33"/>
          <p:cNvGrpSpPr/>
          <p:nvPr/>
        </p:nvGrpSpPr>
        <p:grpSpPr>
          <a:xfrm>
            <a:off x="85847" y="469368"/>
            <a:ext cx="8367885" cy="359313"/>
            <a:chOff x="274216" y="780591"/>
            <a:chExt cx="9372448" cy="479082"/>
          </a:xfrm>
        </p:grpSpPr>
        <p:sp>
          <p:nvSpPr>
            <p:cNvPr id="446" name="Google Shape;446;p33"/>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47" name="Google Shape;447;p33"/>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48" name="Google Shape;448;p33"/>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49" name="Google Shape;449;p33"/>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secuencia: Ejemplo a partir de un caso de uso</a:t>
            </a:r>
            <a:endParaRPr/>
          </a:p>
        </p:txBody>
      </p:sp>
      <p:sp>
        <p:nvSpPr>
          <p:cNvPr id="450" name="Google Shape;450;p33"/>
          <p:cNvSpPr txBox="1"/>
          <p:nvPr/>
        </p:nvSpPr>
        <p:spPr>
          <a:xfrm>
            <a:off x="323528" y="1075662"/>
            <a:ext cx="7945004" cy="286232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Calibri"/>
              <a:buAutoNum type="arabicPeriod"/>
            </a:pPr>
            <a:r>
              <a:rPr lang="es-ES" sz="1800">
                <a:solidFill>
                  <a:schemeClr val="dk1"/>
                </a:solidFill>
                <a:latin typeface="Calibri"/>
                <a:ea typeface="Calibri"/>
                <a:cs typeface="Calibri"/>
                <a:sym typeface="Calibri"/>
              </a:rPr>
              <a:t>El usuario empieza la interacción buscando un libro con un título en concreto</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lang="es-ES" sz="1800">
                <a:solidFill>
                  <a:schemeClr val="dk1"/>
                </a:solidFill>
                <a:latin typeface="Calibri"/>
                <a:ea typeface="Calibri"/>
                <a:cs typeface="Calibri"/>
                <a:sym typeface="Calibri"/>
              </a:rPr>
              <a:t>El Sistema devolverá todos los libros con dicho título</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lang="es-ES" sz="1800">
                <a:solidFill>
                  <a:schemeClr val="dk1"/>
                </a:solidFill>
                <a:latin typeface="Calibri"/>
                <a:ea typeface="Calibri"/>
                <a:cs typeface="Calibri"/>
                <a:sym typeface="Calibri"/>
              </a:rPr>
              <a:t>El usuario puede leer la descripción del mismo, la cual será presentada por el Sistema.</a:t>
            </a:r>
            <a:endParaRPr/>
          </a:p>
          <a:p>
            <a:pPr indent="-342900" lvl="0" marL="342900" marR="0" rtl="0" algn="l">
              <a:spcBef>
                <a:spcPts val="0"/>
              </a:spcBef>
              <a:spcAft>
                <a:spcPts val="0"/>
              </a:spcAft>
              <a:buClr>
                <a:schemeClr val="dk1"/>
              </a:buClr>
              <a:buSzPts val="1800"/>
              <a:buFont typeface="Calibri"/>
              <a:buAutoNum type="arabicPeriod"/>
            </a:pPr>
            <a:r>
              <a:rPr lang="es-ES" sz="1800">
                <a:solidFill>
                  <a:schemeClr val="dk1"/>
                </a:solidFill>
                <a:latin typeface="Calibri"/>
                <a:ea typeface="Calibri"/>
                <a:cs typeface="Calibri"/>
                <a:sym typeface="Calibri"/>
              </a:rPr>
              <a:t>El usuario puede almacenar el libro en el carrito.</a:t>
            </a:r>
            <a:endParaRPr/>
          </a:p>
          <a:p>
            <a:pPr indent="-342900" lvl="0" marL="342900" marR="0" rtl="0" algn="l">
              <a:spcBef>
                <a:spcPts val="0"/>
              </a:spcBef>
              <a:spcAft>
                <a:spcPts val="0"/>
              </a:spcAft>
              <a:buClr>
                <a:schemeClr val="dk1"/>
              </a:buClr>
              <a:buSzPts val="1800"/>
              <a:buFont typeface="Calibri"/>
              <a:buAutoNum type="arabicPeriod"/>
            </a:pPr>
            <a:r>
              <a:rPr lang="es-ES" sz="1800">
                <a:solidFill>
                  <a:schemeClr val="dk1"/>
                </a:solidFill>
                <a:latin typeface="Calibri"/>
                <a:ea typeface="Calibri"/>
                <a:cs typeface="Calibri"/>
                <a:sym typeface="Calibri"/>
              </a:rPr>
              <a:t>El usuario puede repetir los pasos anteriores (3,4) todas las veces que quiera</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lang="es-ES" sz="1800">
                <a:solidFill>
                  <a:schemeClr val="dk1"/>
                </a:solidFill>
                <a:latin typeface="Calibri"/>
                <a:ea typeface="Calibri"/>
                <a:cs typeface="Calibri"/>
                <a:sym typeface="Calibri"/>
              </a:rPr>
              <a:t>El usuario finalizará la sesión comprando, si quiere, los libros que haya en su carrito.</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Antes de empezar… ¿cuántos actores hay? ¿veis algún mensaje que sea de tipo asíncrono?</a:t>
            </a:r>
            <a:endParaRPr sz="1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4"/>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56" name="Google Shape;456;p34"/>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457" name="Google Shape;457;p34"/>
          <p:cNvGrpSpPr/>
          <p:nvPr/>
        </p:nvGrpSpPr>
        <p:grpSpPr>
          <a:xfrm>
            <a:off x="85847" y="469368"/>
            <a:ext cx="8367885" cy="359313"/>
            <a:chOff x="274216" y="780591"/>
            <a:chExt cx="9372448" cy="479082"/>
          </a:xfrm>
        </p:grpSpPr>
        <p:sp>
          <p:nvSpPr>
            <p:cNvPr id="458" name="Google Shape;458;p34"/>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59" name="Google Shape;459;p34"/>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60" name="Google Shape;460;p34"/>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61" name="Google Shape;461;p34"/>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secuencia: Ejemplo</a:t>
            </a:r>
            <a:endParaRPr/>
          </a:p>
        </p:txBody>
      </p:sp>
      <p:pic>
        <p:nvPicPr>
          <p:cNvPr id="462" name="Google Shape;462;p34"/>
          <p:cNvPicPr preferRelativeResize="0"/>
          <p:nvPr/>
        </p:nvPicPr>
        <p:blipFill rotWithShape="1">
          <a:blip r:embed="rId3">
            <a:alphaModFix/>
          </a:blip>
          <a:srcRect b="0" l="0" r="0" t="0"/>
          <a:stretch/>
        </p:blipFill>
        <p:spPr>
          <a:xfrm>
            <a:off x="3131840" y="-23324"/>
            <a:ext cx="3756025"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5"/>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68" name="Google Shape;468;p35"/>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469" name="Google Shape;469;p35"/>
          <p:cNvGrpSpPr/>
          <p:nvPr/>
        </p:nvGrpSpPr>
        <p:grpSpPr>
          <a:xfrm>
            <a:off x="85847" y="469368"/>
            <a:ext cx="8367885" cy="359313"/>
            <a:chOff x="274216" y="780591"/>
            <a:chExt cx="9372448" cy="479082"/>
          </a:xfrm>
        </p:grpSpPr>
        <p:sp>
          <p:nvSpPr>
            <p:cNvPr id="470" name="Google Shape;470;p35"/>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71" name="Google Shape;471;p35"/>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72" name="Google Shape;472;p35"/>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73" name="Google Shape;473;p35"/>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secuencia: </a:t>
            </a:r>
            <a:r>
              <a:rPr b="1" i="1" lang="es-ES" sz="1100">
                <a:solidFill>
                  <a:srgbClr val="2E75B5"/>
                </a:solidFill>
                <a:latin typeface="Century Gothic"/>
                <a:ea typeface="Century Gothic"/>
                <a:cs typeface="Century Gothic"/>
                <a:sym typeface="Century Gothic"/>
              </a:rPr>
              <a:t>Bet365</a:t>
            </a:r>
            <a:endParaRPr b="1" sz="1100">
              <a:solidFill>
                <a:srgbClr val="2E75B5"/>
              </a:solidFill>
              <a:latin typeface="Century Gothic"/>
              <a:ea typeface="Century Gothic"/>
              <a:cs typeface="Century Gothic"/>
              <a:sym typeface="Century Gothic"/>
            </a:endParaRPr>
          </a:p>
        </p:txBody>
      </p:sp>
      <p:sp>
        <p:nvSpPr>
          <p:cNvPr id="474" name="Google Shape;474;p35"/>
          <p:cNvSpPr txBox="1"/>
          <p:nvPr/>
        </p:nvSpPr>
        <p:spPr>
          <a:xfrm>
            <a:off x="440725" y="977933"/>
            <a:ext cx="7992925" cy="1837554"/>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Vamos a construir el diagrama de secuencia para la compra de 15 entradas para un partido de segunda división de waterpolo femenina.</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Para ello, solicitamos lista de plazas por internet a la organización </a:t>
            </a:r>
            <a:r>
              <a:rPr i="1" lang="es-ES" sz="1100">
                <a:solidFill>
                  <a:schemeClr val="dk1"/>
                </a:solidFill>
                <a:latin typeface="Century Gothic"/>
                <a:ea typeface="Century Gothic"/>
                <a:cs typeface="Century Gothic"/>
                <a:sym typeface="Century Gothic"/>
              </a:rPr>
              <a:t>Bet365</a:t>
            </a:r>
            <a:r>
              <a:rPr lang="es-ES" sz="1100">
                <a:solidFill>
                  <a:schemeClr val="dk1"/>
                </a:solidFill>
                <a:latin typeface="Century Gothic"/>
                <a:ea typeface="Century Gothic"/>
                <a:cs typeface="Century Gothic"/>
                <a:sym typeface="Century Gothic"/>
              </a:rPr>
              <a:t>, que nos manda  un e-mail con los asientos libres. Elegimos las plazas que más nos interesan. Solicitamos las entradas a </a:t>
            </a:r>
            <a:r>
              <a:rPr i="1" lang="es-ES" sz="1100">
                <a:solidFill>
                  <a:schemeClr val="dk1"/>
                </a:solidFill>
                <a:latin typeface="Century Gothic"/>
                <a:ea typeface="Century Gothic"/>
                <a:cs typeface="Century Gothic"/>
                <a:sym typeface="Century Gothic"/>
              </a:rPr>
              <a:t>Bet365</a:t>
            </a:r>
            <a:r>
              <a:rPr lang="es-ES" sz="1100">
                <a:solidFill>
                  <a:schemeClr val="dk1"/>
                </a:solidFill>
                <a:latin typeface="Century Gothic"/>
                <a:ea typeface="Century Gothic"/>
                <a:cs typeface="Century Gothic"/>
                <a:sym typeface="Century Gothic"/>
              </a:rPr>
              <a:t>, nos envían la factura y una vez hecha la transferencia, </a:t>
            </a:r>
            <a:r>
              <a:rPr i="1" lang="es-ES" sz="1100">
                <a:solidFill>
                  <a:schemeClr val="dk1"/>
                </a:solidFill>
                <a:latin typeface="Century Gothic"/>
                <a:ea typeface="Century Gothic"/>
                <a:cs typeface="Century Gothic"/>
                <a:sym typeface="Century Gothic"/>
              </a:rPr>
              <a:t>Bet365</a:t>
            </a:r>
            <a:r>
              <a:rPr lang="es-ES" sz="1100">
                <a:solidFill>
                  <a:schemeClr val="dk1"/>
                </a:solidFill>
                <a:latin typeface="Century Gothic"/>
                <a:ea typeface="Century Gothic"/>
                <a:cs typeface="Century Gothic"/>
                <a:sym typeface="Century Gothic"/>
              </a:rPr>
              <a:t>  llama a su imprenta de confianza para que imprima las entradas y las envían a </a:t>
            </a:r>
            <a:r>
              <a:rPr i="1" lang="es-ES" sz="1100">
                <a:solidFill>
                  <a:schemeClr val="dk1"/>
                </a:solidFill>
                <a:latin typeface="Century Gothic"/>
                <a:ea typeface="Century Gothic"/>
                <a:cs typeface="Century Gothic"/>
                <a:sym typeface="Century Gothic"/>
              </a:rPr>
              <a:t>Bet365</a:t>
            </a:r>
            <a:r>
              <a:rPr lang="es-ES" sz="1100">
                <a:solidFill>
                  <a:schemeClr val="dk1"/>
                </a:solidFill>
                <a:latin typeface="Century Gothic"/>
                <a:ea typeface="Century Gothic"/>
                <a:cs typeface="Century Gothic"/>
                <a:sym typeface="Century Gothic"/>
              </a:rPr>
              <a:t>. </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Una vez recibidas, </a:t>
            </a:r>
            <a:r>
              <a:rPr i="1" lang="es-ES" sz="1100">
                <a:solidFill>
                  <a:schemeClr val="dk1"/>
                </a:solidFill>
                <a:latin typeface="Century Gothic"/>
                <a:ea typeface="Century Gothic"/>
                <a:cs typeface="Century Gothic"/>
                <a:sym typeface="Century Gothic"/>
              </a:rPr>
              <a:t>Bet365</a:t>
            </a:r>
            <a:r>
              <a:rPr lang="es-ES" sz="1100">
                <a:solidFill>
                  <a:schemeClr val="dk1"/>
                </a:solidFill>
                <a:latin typeface="Century Gothic"/>
                <a:ea typeface="Century Gothic"/>
                <a:cs typeface="Century Gothic"/>
                <a:sym typeface="Century Gothic"/>
              </a:rPr>
              <a:t> sella las entradas y nos las envía.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6"/>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80" name="Google Shape;480;p36"/>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481" name="Google Shape;481;p36"/>
          <p:cNvGrpSpPr/>
          <p:nvPr/>
        </p:nvGrpSpPr>
        <p:grpSpPr>
          <a:xfrm>
            <a:off x="85847" y="469368"/>
            <a:ext cx="8367885" cy="359313"/>
            <a:chOff x="274216" y="780591"/>
            <a:chExt cx="9372448" cy="479082"/>
          </a:xfrm>
        </p:grpSpPr>
        <p:sp>
          <p:nvSpPr>
            <p:cNvPr id="482" name="Google Shape;482;p36"/>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83" name="Google Shape;483;p36"/>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84" name="Google Shape;484;p36"/>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85" name="Google Shape;485;p36"/>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secuencia: </a:t>
            </a:r>
            <a:r>
              <a:rPr b="1" i="1" lang="es-ES" sz="1100">
                <a:solidFill>
                  <a:srgbClr val="2E75B5"/>
                </a:solidFill>
                <a:latin typeface="Century Gothic"/>
                <a:ea typeface="Century Gothic"/>
                <a:cs typeface="Century Gothic"/>
                <a:sym typeface="Century Gothic"/>
              </a:rPr>
              <a:t>Bankia</a:t>
            </a:r>
            <a:endParaRPr b="1" sz="1100">
              <a:solidFill>
                <a:srgbClr val="2E75B5"/>
              </a:solidFill>
              <a:latin typeface="Century Gothic"/>
              <a:ea typeface="Century Gothic"/>
              <a:cs typeface="Century Gothic"/>
              <a:sym typeface="Century Gothic"/>
            </a:endParaRPr>
          </a:p>
        </p:txBody>
      </p:sp>
      <p:sp>
        <p:nvSpPr>
          <p:cNvPr id="486" name="Google Shape;486;p36"/>
          <p:cNvSpPr txBox="1"/>
          <p:nvPr/>
        </p:nvSpPr>
        <p:spPr>
          <a:xfrm>
            <a:off x="440725" y="977933"/>
            <a:ext cx="7992925" cy="3361048"/>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Bankia ha programado su sistema informático en C++, donde tiene tres clases: </a:t>
            </a:r>
            <a:r>
              <a:rPr b="1" i="1" lang="es-ES" sz="1100">
                <a:solidFill>
                  <a:schemeClr val="dk1"/>
                </a:solidFill>
                <a:latin typeface="Century Gothic"/>
                <a:ea typeface="Century Gothic"/>
                <a:cs typeface="Century Gothic"/>
                <a:sym typeface="Century Gothic"/>
              </a:rPr>
              <a:t>Banco</a:t>
            </a:r>
            <a:r>
              <a:rPr lang="es-ES" sz="1100">
                <a:solidFill>
                  <a:schemeClr val="dk1"/>
                </a:solidFill>
                <a:latin typeface="Century Gothic"/>
                <a:ea typeface="Century Gothic"/>
                <a:cs typeface="Century Gothic"/>
                <a:sym typeface="Century Gothic"/>
              </a:rPr>
              <a:t>, que representa una sucursal de un banco, </a:t>
            </a:r>
            <a:r>
              <a:rPr b="1" i="1" lang="es-ES" sz="1100">
                <a:solidFill>
                  <a:schemeClr val="dk1"/>
                </a:solidFill>
                <a:latin typeface="Century Gothic"/>
                <a:ea typeface="Century Gothic"/>
                <a:cs typeface="Century Gothic"/>
                <a:sym typeface="Century Gothic"/>
              </a:rPr>
              <a:t>Cheque</a:t>
            </a:r>
            <a:r>
              <a:rPr lang="es-ES" sz="1100">
                <a:solidFill>
                  <a:schemeClr val="dk1"/>
                </a:solidFill>
                <a:latin typeface="Century Gothic"/>
                <a:ea typeface="Century Gothic"/>
                <a:cs typeface="Century Gothic"/>
                <a:sym typeface="Century Gothic"/>
              </a:rPr>
              <a:t> que representa un cheque con dinero y </a:t>
            </a:r>
            <a:r>
              <a:rPr b="1" i="1" lang="es-ES" sz="1100">
                <a:solidFill>
                  <a:schemeClr val="dk1"/>
                </a:solidFill>
                <a:latin typeface="Century Gothic"/>
                <a:ea typeface="Century Gothic"/>
                <a:cs typeface="Century Gothic"/>
                <a:sym typeface="Century Gothic"/>
              </a:rPr>
              <a:t>Cuenta</a:t>
            </a:r>
            <a:r>
              <a:rPr lang="es-ES" sz="1100">
                <a:solidFill>
                  <a:schemeClr val="dk1"/>
                </a:solidFill>
                <a:latin typeface="Century Gothic"/>
                <a:ea typeface="Century Gothic"/>
                <a:cs typeface="Century Gothic"/>
                <a:sym typeface="Century Gothic"/>
              </a:rPr>
              <a:t> que se utiliza para referenciar una cuenta bancaria de un cliente.</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La clase Banco tiene los métodos canjear_cheque(Cheque c).</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La clase Cheque tiene el método obtenerValor()</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La clase Cuenta tiene los métodos obtenerDinero(), sacarDinero(int cuanto), añadir_violacion().</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Se te pide que generes un diagrama de secuencia de acuerdo a estas especificaciones:</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	El banquero llamará a un objeto de tipo Banco para canjear el cheque que le trae el cliente.</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	El banco llamará a una instancia del objeto cheque para obtener su valor, y después llamará a una instancia de un objeto cuenta para obtener el dinero que hay en la cuenta.</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	Si el dinero del cheque es mayor que lo que hay en la cuenta, se añadirá una violación a la cuenta y se le devolverá un mensaje de error al banquero</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	En caso contrario, se sacará el dinero de la cuenta que haya en el cheque y se devolverá al usuario.</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7"/>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92" name="Google Shape;492;p37"/>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493" name="Google Shape;493;p37"/>
          <p:cNvGrpSpPr/>
          <p:nvPr/>
        </p:nvGrpSpPr>
        <p:grpSpPr>
          <a:xfrm>
            <a:off x="85847" y="469368"/>
            <a:ext cx="8367885" cy="359313"/>
            <a:chOff x="274216" y="780591"/>
            <a:chExt cx="9372448" cy="479082"/>
          </a:xfrm>
        </p:grpSpPr>
        <p:sp>
          <p:nvSpPr>
            <p:cNvPr id="494" name="Google Shape;494;p37"/>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95" name="Google Shape;495;p37"/>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96" name="Google Shape;496;p37"/>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97" name="Google Shape;497;p37"/>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secuencia: </a:t>
            </a:r>
            <a:r>
              <a:rPr b="1" i="1" lang="es-ES" sz="1100">
                <a:solidFill>
                  <a:srgbClr val="2E75B5"/>
                </a:solidFill>
                <a:latin typeface="Century Gothic"/>
                <a:ea typeface="Century Gothic"/>
                <a:cs typeface="Century Gothic"/>
                <a:sym typeface="Century Gothic"/>
              </a:rPr>
              <a:t>Máquina expendedora</a:t>
            </a:r>
            <a:endParaRPr b="1" sz="1100">
              <a:solidFill>
                <a:srgbClr val="2E75B5"/>
              </a:solidFill>
              <a:latin typeface="Century Gothic"/>
              <a:ea typeface="Century Gothic"/>
              <a:cs typeface="Century Gothic"/>
              <a:sym typeface="Century Gothic"/>
            </a:endParaRPr>
          </a:p>
        </p:txBody>
      </p:sp>
      <p:sp>
        <p:nvSpPr>
          <p:cNvPr id="498" name="Google Shape;498;p37"/>
          <p:cNvSpPr txBox="1"/>
          <p:nvPr/>
        </p:nvSpPr>
        <p:spPr>
          <a:xfrm>
            <a:off x="440725" y="977933"/>
            <a:ext cx="7992925" cy="314060"/>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
        <p:nvSpPr>
          <p:cNvPr id="499" name="Google Shape;499;p37"/>
          <p:cNvSpPr txBox="1"/>
          <p:nvPr/>
        </p:nvSpPr>
        <p:spPr>
          <a:xfrm>
            <a:off x="440725" y="977933"/>
            <a:ext cx="7992925" cy="2853217"/>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Vamos a crear un diagrama de secuencia que represente una máquina expendedora.</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Primero, el usuario se comunica con la máquina, a quién le pasará un código del producto, y la máquina le devolverá si está disponible o no.</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Si está disponible, el usuario meterá las monedas una a una, y cuando haya acabado de introducirlas, tendrá que decidir si comprar el producto o no.</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Si decide que sí, la máquina le devuelve el producto. Si éste es correcto se lo beberá y si no lo es le enviará un mensaje de queja a las oficinas generales y le pegará una parada a la máquina. Está tan enfadado que no espera respuesta del oficinsta.</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Si decide que no quiere comprar el pedido pulsa el botón de cancelar y la máquina le devuelve el dinero</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Si el objeto no está disponible llama a las oficinas centrales y le comenta el problema. El oficinsta enviará a un reponedor a reponer el producto.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8"/>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505" name="Google Shape;505;p38"/>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506" name="Google Shape;506;p38"/>
          <p:cNvGrpSpPr/>
          <p:nvPr/>
        </p:nvGrpSpPr>
        <p:grpSpPr>
          <a:xfrm>
            <a:off x="85847" y="469368"/>
            <a:ext cx="8367885" cy="359313"/>
            <a:chOff x="274216" y="780591"/>
            <a:chExt cx="9372448" cy="479082"/>
          </a:xfrm>
        </p:grpSpPr>
        <p:sp>
          <p:nvSpPr>
            <p:cNvPr id="507" name="Google Shape;507;p38"/>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508" name="Google Shape;508;p38"/>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509" name="Google Shape;509;p38"/>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510" name="Google Shape;510;p38"/>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flujo</a:t>
            </a:r>
            <a:endParaRPr/>
          </a:p>
        </p:txBody>
      </p:sp>
      <p:sp>
        <p:nvSpPr>
          <p:cNvPr id="511" name="Google Shape;511;p38"/>
          <p:cNvSpPr txBox="1"/>
          <p:nvPr/>
        </p:nvSpPr>
        <p:spPr>
          <a:xfrm>
            <a:off x="440725" y="977933"/>
            <a:ext cx="6507539" cy="3107133"/>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Un diagrama de flujo o de </a:t>
            </a:r>
            <a:r>
              <a:rPr b="1" lang="es-ES" sz="1100">
                <a:solidFill>
                  <a:schemeClr val="dk1"/>
                </a:solidFill>
                <a:latin typeface="Century Gothic"/>
                <a:ea typeface="Century Gothic"/>
                <a:cs typeface="Century Gothic"/>
                <a:sym typeface="Century Gothic"/>
              </a:rPr>
              <a:t>actividades es la representación gráfica de un algoritmo o proceso</a:t>
            </a:r>
            <a:r>
              <a:rPr lang="es-ES" sz="1100">
                <a:solidFill>
                  <a:schemeClr val="dk1"/>
                </a:solidFill>
                <a:latin typeface="Century Gothic"/>
                <a:ea typeface="Century Gothic"/>
                <a:cs typeface="Century Gothic"/>
                <a:sym typeface="Century Gothic"/>
              </a:rPr>
              <a:t>. Se crean para conocer de una manera esquemática lo que un proceso hace. </a:t>
            </a:r>
            <a:endParaRPr/>
          </a:p>
          <a:p>
            <a:pPr indent="0" lvl="0" marL="116549" marR="0" rtl="0" algn="just">
              <a:lnSpc>
                <a:spcPct val="150000"/>
              </a:lnSpc>
              <a:spcBef>
                <a:spcPts val="0"/>
              </a:spcBef>
              <a:spcAft>
                <a:spcPts val="0"/>
              </a:spcAft>
              <a:buNone/>
            </a:pPr>
            <a:r>
              <a:rPr b="1" lang="es-ES" sz="1100">
                <a:solidFill>
                  <a:schemeClr val="dk1"/>
                </a:solidFill>
                <a:latin typeface="Century Gothic"/>
                <a:ea typeface="Century Gothic"/>
                <a:cs typeface="Century Gothic"/>
                <a:sym typeface="Century Gothic"/>
              </a:rPr>
              <a:t>El diagrama de actividad se compone de una secuencia de actividades y representa cómo se  pasa de unas a otras</a:t>
            </a:r>
            <a:r>
              <a:rPr lang="es-ES" sz="1100">
                <a:solidFill>
                  <a:schemeClr val="dk1"/>
                </a:solidFill>
                <a:latin typeface="Century Gothic"/>
                <a:ea typeface="Century Gothic"/>
                <a:cs typeface="Century Gothic"/>
                <a:sym typeface="Century Gothic"/>
              </a:rPr>
              <a:t>. Las actividades se enlazan por transiciones automáticas, es decir, cuando  una actividad termina se desencadena el paso a la siguiente actividad. </a:t>
            </a:r>
            <a:r>
              <a:rPr b="1" lang="es-ES" sz="1100">
                <a:solidFill>
                  <a:schemeClr val="dk1"/>
                </a:solidFill>
                <a:latin typeface="Century Gothic"/>
                <a:ea typeface="Century Gothic"/>
                <a:cs typeface="Century Gothic"/>
                <a:sym typeface="Century Gothic"/>
              </a:rPr>
              <a:t>Permite visualizar la  dinámica del sistema desde otro punto de vista que complementa al resto de diagramas.</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Un diagrama de actividades es un grafo conexo en el que los nodos son estados, que pueden  ser de actividad o de acción, y los arcos son transiciones entre estados. El grafo parte de un  nodo inicial que representa el estado inicial y termina en uno o más nodos finales.</a:t>
            </a:r>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pic>
        <p:nvPicPr>
          <p:cNvPr id="512" name="Google Shape;512;p38"/>
          <p:cNvPicPr preferRelativeResize="0"/>
          <p:nvPr/>
        </p:nvPicPr>
        <p:blipFill rotWithShape="1">
          <a:blip r:embed="rId3">
            <a:alphaModFix/>
          </a:blip>
          <a:srcRect b="0" l="0" r="0" t="0"/>
          <a:stretch/>
        </p:blipFill>
        <p:spPr>
          <a:xfrm>
            <a:off x="7020272" y="828682"/>
            <a:ext cx="2075466" cy="365187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9"/>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518" name="Google Shape;518;p39"/>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519" name="Google Shape;519;p39"/>
          <p:cNvGrpSpPr/>
          <p:nvPr/>
        </p:nvGrpSpPr>
        <p:grpSpPr>
          <a:xfrm>
            <a:off x="85847" y="469368"/>
            <a:ext cx="8367885" cy="359313"/>
            <a:chOff x="274216" y="780591"/>
            <a:chExt cx="9372448" cy="479082"/>
          </a:xfrm>
        </p:grpSpPr>
        <p:sp>
          <p:nvSpPr>
            <p:cNvPr id="520" name="Google Shape;520;p39"/>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521" name="Google Shape;521;p39"/>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522" name="Google Shape;522;p39"/>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523" name="Google Shape;523;p39"/>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flujo</a:t>
            </a:r>
            <a:endParaRPr/>
          </a:p>
        </p:txBody>
      </p:sp>
      <p:pic>
        <p:nvPicPr>
          <p:cNvPr descr="UML Activity Diagram Notations - this schematic summarises how you should  use each notation of the Activity Diag… | Activity diagram, Business  analysis, Process map" id="524" name="Google Shape;524;p39"/>
          <p:cNvPicPr preferRelativeResize="0"/>
          <p:nvPr/>
        </p:nvPicPr>
        <p:blipFill rotWithShape="1">
          <a:blip r:embed="rId3">
            <a:alphaModFix/>
          </a:blip>
          <a:srcRect b="0" l="0" r="0" t="0"/>
          <a:stretch/>
        </p:blipFill>
        <p:spPr>
          <a:xfrm>
            <a:off x="154209" y="91685"/>
            <a:ext cx="4514850" cy="4714875"/>
          </a:xfrm>
          <a:prstGeom prst="rect">
            <a:avLst/>
          </a:prstGeom>
          <a:noFill/>
          <a:ln>
            <a:noFill/>
          </a:ln>
        </p:spPr>
      </p:pic>
      <p:pic>
        <p:nvPicPr>
          <p:cNvPr descr="Activity Diagram" id="525" name="Google Shape;525;p39"/>
          <p:cNvPicPr preferRelativeResize="0"/>
          <p:nvPr/>
        </p:nvPicPr>
        <p:blipFill rotWithShape="1">
          <a:blip r:embed="rId4">
            <a:alphaModFix/>
          </a:blip>
          <a:srcRect b="0" l="0" r="0" t="0"/>
          <a:stretch/>
        </p:blipFill>
        <p:spPr>
          <a:xfrm>
            <a:off x="4669059" y="28655"/>
            <a:ext cx="3706813"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4"/>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78" name="Google Shape;78;p4"/>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79" name="Google Shape;79;p4"/>
          <p:cNvGrpSpPr/>
          <p:nvPr/>
        </p:nvGrpSpPr>
        <p:grpSpPr>
          <a:xfrm>
            <a:off x="85847" y="469368"/>
            <a:ext cx="8367885" cy="359313"/>
            <a:chOff x="274216" y="780591"/>
            <a:chExt cx="9372448" cy="479082"/>
          </a:xfrm>
        </p:grpSpPr>
        <p:sp>
          <p:nvSpPr>
            <p:cNvPr id="80" name="Google Shape;80;p4"/>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81" name="Google Shape;81;p4"/>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82" name="Google Shape;82;p4"/>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83" name="Google Shape;83;p4"/>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Requisitos – funcionales - videojuego</a:t>
            </a:r>
            <a:endParaRPr/>
          </a:p>
        </p:txBody>
      </p:sp>
      <p:sp>
        <p:nvSpPr>
          <p:cNvPr id="84" name="Google Shape;84;p4"/>
          <p:cNvSpPr txBox="1"/>
          <p:nvPr/>
        </p:nvSpPr>
        <p:spPr>
          <a:xfrm>
            <a:off x="269631" y="4006827"/>
            <a:ext cx="8307739" cy="567976"/>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graphicFrame>
        <p:nvGraphicFramePr>
          <p:cNvPr id="85" name="Google Shape;85;p4"/>
          <p:cNvGraphicFramePr/>
          <p:nvPr/>
        </p:nvGraphicFramePr>
        <p:xfrm>
          <a:off x="461244" y="1091784"/>
          <a:ext cx="3000000" cy="3000000"/>
        </p:xfrm>
        <a:graphic>
          <a:graphicData uri="http://schemas.openxmlformats.org/drawingml/2006/table">
            <a:tbl>
              <a:tblPr bandRow="1" firstRow="1">
                <a:noFill/>
                <a:tableStyleId>{FD86FCA9-BCED-4F42-8E87-C421BE267A33}</a:tableStyleId>
              </a:tblPr>
              <a:tblGrid>
                <a:gridCol w="4071600"/>
                <a:gridCol w="4071600"/>
              </a:tblGrid>
              <a:tr h="298200">
                <a:tc>
                  <a:txBody>
                    <a:bodyPr/>
                    <a:lstStyle/>
                    <a:p>
                      <a:pPr indent="0" lvl="0" marL="0" marR="0" rtl="0" algn="l">
                        <a:spcBef>
                          <a:spcPts val="0"/>
                        </a:spcBef>
                        <a:spcAft>
                          <a:spcPts val="0"/>
                        </a:spcAft>
                        <a:buNone/>
                      </a:pPr>
                      <a:r>
                        <a:rPr lang="es-ES" sz="1400" u="none" cap="none" strike="noStrike"/>
                        <a:t>Numero</a:t>
                      </a:r>
                      <a:endParaRPr/>
                    </a:p>
                  </a:txBody>
                  <a:tcPr marT="45725" marB="45725" marR="91450" marL="91450"/>
                </a:tc>
                <a:tc>
                  <a:txBody>
                    <a:bodyPr/>
                    <a:lstStyle/>
                    <a:p>
                      <a:pPr indent="0" lvl="0" marL="0" marR="0" rtl="0" algn="l">
                        <a:spcBef>
                          <a:spcPts val="0"/>
                        </a:spcBef>
                        <a:spcAft>
                          <a:spcPts val="0"/>
                        </a:spcAft>
                        <a:buNone/>
                      </a:pPr>
                      <a:r>
                        <a:rPr lang="es-ES" sz="1400"/>
                        <a:t>Descripción</a:t>
                      </a:r>
                      <a:endParaRPr/>
                    </a:p>
                  </a:txBody>
                  <a:tcPr marT="45725" marB="45725" marR="91450" marL="91450"/>
                </a:tc>
              </a:tr>
              <a:tr h="527100">
                <a:tc>
                  <a:txBody>
                    <a:bodyPr/>
                    <a:lstStyle/>
                    <a:p>
                      <a:pPr indent="0" lvl="0" marL="0" marR="0" rtl="0" algn="l">
                        <a:spcBef>
                          <a:spcPts val="0"/>
                        </a:spcBef>
                        <a:spcAft>
                          <a:spcPts val="0"/>
                        </a:spcAft>
                        <a:buNone/>
                      </a:pPr>
                      <a:r>
                        <a:rPr lang="es-ES" sz="1200"/>
                        <a:t>RF1</a:t>
                      </a:r>
                      <a:endParaRPr/>
                    </a:p>
                  </a:txBody>
                  <a:tcPr marT="45725" marB="45725" marR="91450" marL="91450"/>
                </a:tc>
                <a:tc>
                  <a:txBody>
                    <a:bodyPr/>
                    <a:lstStyle/>
                    <a:p>
                      <a:pPr indent="0" lvl="0" marL="0" marR="0" rtl="0" algn="l">
                        <a:spcBef>
                          <a:spcPts val="0"/>
                        </a:spcBef>
                        <a:spcAft>
                          <a:spcPts val="0"/>
                        </a:spcAft>
                        <a:buNone/>
                      </a:pPr>
                      <a:r>
                        <a:rPr lang="es-ES" sz="1200"/>
                        <a:t>El usuario podrá registrarse con su cara</a:t>
                      </a:r>
                      <a:endParaRPr/>
                    </a:p>
                  </a:txBody>
                  <a:tcPr marT="45725" marB="45725" marR="91450" marL="91450"/>
                </a:tc>
              </a:tr>
              <a:tr h="504050">
                <a:tc>
                  <a:txBody>
                    <a:bodyPr/>
                    <a:lstStyle/>
                    <a:p>
                      <a:pPr indent="0" lvl="0" marL="0" marR="0" rtl="0" algn="l">
                        <a:spcBef>
                          <a:spcPts val="0"/>
                        </a:spcBef>
                        <a:spcAft>
                          <a:spcPts val="0"/>
                        </a:spcAft>
                        <a:buNone/>
                      </a:pPr>
                      <a:r>
                        <a:rPr lang="es-ES" sz="1200"/>
                        <a:t>RF2</a:t>
                      </a:r>
                      <a:endParaRPr/>
                    </a:p>
                  </a:txBody>
                  <a:tcPr marT="45725" marB="45725" marR="91450" marL="91450"/>
                </a:tc>
                <a:tc>
                  <a:txBody>
                    <a:bodyPr/>
                    <a:lstStyle/>
                    <a:p>
                      <a:pPr indent="0" lvl="0" marL="0" marR="0" rtl="0" algn="l">
                        <a:spcBef>
                          <a:spcPts val="0"/>
                        </a:spcBef>
                        <a:spcAft>
                          <a:spcPts val="0"/>
                        </a:spcAft>
                        <a:buNone/>
                      </a:pPr>
                      <a:r>
                        <a:rPr lang="es-ES" sz="1200"/>
                        <a:t>El usuario usará la pantalla del móvil para controlar el personaje</a:t>
                      </a:r>
                      <a:endParaRPr/>
                    </a:p>
                  </a:txBody>
                  <a:tcPr marT="45725" marB="45725" marR="91450" marL="91450"/>
                </a:tc>
              </a:tr>
              <a:tr h="298200">
                <a:tc>
                  <a:txBody>
                    <a:bodyPr/>
                    <a:lstStyle/>
                    <a:p>
                      <a:pPr indent="0" lvl="0" marL="0" marR="0" rtl="0" algn="l">
                        <a:spcBef>
                          <a:spcPts val="0"/>
                        </a:spcBef>
                        <a:spcAft>
                          <a:spcPts val="0"/>
                        </a:spcAft>
                        <a:buNone/>
                      </a:pPr>
                      <a:r>
                        <a:rPr lang="es-ES" sz="1200"/>
                        <a:t>RF3</a:t>
                      </a:r>
                      <a:endParaRPr/>
                    </a:p>
                  </a:txBody>
                  <a:tcPr marT="45725" marB="45725" marR="91450" marL="91450"/>
                </a:tc>
                <a:tc>
                  <a:txBody>
                    <a:bodyPr/>
                    <a:lstStyle/>
                    <a:p>
                      <a:pPr indent="0" lvl="0" marL="0" marR="0" rtl="0" algn="l">
                        <a:spcBef>
                          <a:spcPts val="0"/>
                        </a:spcBef>
                        <a:spcAft>
                          <a:spcPts val="0"/>
                        </a:spcAft>
                        <a:buNone/>
                      </a:pPr>
                      <a:r>
                        <a:rPr lang="es-ES" sz="1200"/>
                        <a:t>El personaje podrá realizar un salto cuando el usuario haga click en la pantalla</a:t>
                      </a:r>
                      <a:endParaRPr/>
                    </a:p>
                  </a:txBody>
                  <a:tcPr marT="45725" marB="45725" marR="91450" marL="91450"/>
                </a:tc>
              </a:tr>
              <a:tr h="298200">
                <a:tc>
                  <a:txBody>
                    <a:bodyPr/>
                    <a:lstStyle/>
                    <a:p>
                      <a:pPr indent="0" lvl="0" marL="0" marR="0" rtl="0" algn="l">
                        <a:spcBef>
                          <a:spcPts val="0"/>
                        </a:spcBef>
                        <a:spcAft>
                          <a:spcPts val="0"/>
                        </a:spcAft>
                        <a:buNone/>
                      </a:pPr>
                      <a:r>
                        <a:rPr lang="es-ES" sz="1200"/>
                        <a:t>RF4</a:t>
                      </a:r>
                      <a:endParaRPr/>
                    </a:p>
                  </a:txBody>
                  <a:tcPr marT="45725" marB="45725" marR="91450" marL="91450"/>
                </a:tc>
                <a:tc>
                  <a:txBody>
                    <a:bodyPr/>
                    <a:lstStyle/>
                    <a:p>
                      <a:pPr indent="0" lvl="0" marL="0" marR="0" rtl="0" algn="l">
                        <a:spcBef>
                          <a:spcPts val="0"/>
                        </a:spcBef>
                        <a:spcAft>
                          <a:spcPts val="0"/>
                        </a:spcAft>
                        <a:buNone/>
                      </a:pPr>
                      <a:r>
                        <a:rPr lang="es-ES" sz="1200"/>
                        <a:t>Se escuchará música en cada nivel y efectos especiales cada vez que ocurran acciones concretas</a:t>
                      </a:r>
                      <a:endParaRPr/>
                    </a:p>
                  </a:txBody>
                  <a:tcPr marT="45725" marB="45725" marR="91450" marL="91450"/>
                </a:tc>
              </a:tr>
              <a:tr h="298200">
                <a:tc>
                  <a:txBody>
                    <a:bodyPr/>
                    <a:lstStyle/>
                    <a:p>
                      <a:pPr indent="0" lvl="0" marL="0" marR="0" rtl="0" algn="l">
                        <a:spcBef>
                          <a:spcPts val="0"/>
                        </a:spcBef>
                        <a:spcAft>
                          <a:spcPts val="0"/>
                        </a:spcAft>
                        <a:buNone/>
                      </a:pPr>
                      <a:r>
                        <a:rPr lang="es-ES" sz="1200"/>
                        <a:t>RF5</a:t>
                      </a:r>
                      <a:endParaRPr/>
                    </a:p>
                  </a:txBody>
                  <a:tcPr marT="45725" marB="45725" marR="91450" marL="91450"/>
                </a:tc>
                <a:tc>
                  <a:txBody>
                    <a:bodyPr/>
                    <a:lstStyle/>
                    <a:p>
                      <a:pPr indent="0" lvl="0" marL="0" marR="0" rtl="0" algn="l">
                        <a:spcBef>
                          <a:spcPts val="0"/>
                        </a:spcBef>
                        <a:spcAft>
                          <a:spcPts val="0"/>
                        </a:spcAft>
                        <a:buNone/>
                      </a:pPr>
                      <a:r>
                        <a:rPr lang="es-ES" sz="1200"/>
                        <a:t>El usuario podrá pausar el juego</a:t>
                      </a:r>
                      <a:endParaRPr/>
                    </a:p>
                  </a:txBody>
                  <a:tcPr marT="45725" marB="45725" marR="91450" marL="91450"/>
                </a:tc>
              </a:tr>
              <a:tr h="298200">
                <a:tc>
                  <a:txBody>
                    <a:bodyPr/>
                    <a:lstStyle/>
                    <a:p>
                      <a:pPr indent="0" lvl="0" marL="0" marR="0" rtl="0" algn="l">
                        <a:spcBef>
                          <a:spcPts val="0"/>
                        </a:spcBef>
                        <a:spcAft>
                          <a:spcPts val="0"/>
                        </a:spcAft>
                        <a:buNone/>
                      </a:pPr>
                      <a:r>
                        <a:rPr lang="es-ES" sz="1200"/>
                        <a:t>RF6</a:t>
                      </a:r>
                      <a:endParaRPr/>
                    </a:p>
                  </a:txBody>
                  <a:tcPr marT="45725" marB="45725" marR="91450" marL="91450"/>
                </a:tc>
                <a:tc>
                  <a:txBody>
                    <a:bodyPr/>
                    <a:lstStyle/>
                    <a:p>
                      <a:pPr indent="0" lvl="0" marL="0" marR="0" rtl="0" algn="l">
                        <a:spcBef>
                          <a:spcPts val="0"/>
                        </a:spcBef>
                        <a:spcAft>
                          <a:spcPts val="0"/>
                        </a:spcAft>
                        <a:buNone/>
                      </a:pPr>
                      <a:r>
                        <a:rPr lang="es-ES" sz="1200"/>
                        <a:t>El juego implementará varios elementos que, al ser golpeados hará que la partida termine y se pierda una vida.</a:t>
                      </a:r>
                      <a:endParaRPr/>
                    </a:p>
                  </a:txBody>
                  <a:tcPr marT="45725" marB="45725" marR="91450" marL="91450"/>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0"/>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531" name="Google Shape;531;p40"/>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532" name="Google Shape;532;p40"/>
          <p:cNvGrpSpPr/>
          <p:nvPr/>
        </p:nvGrpSpPr>
        <p:grpSpPr>
          <a:xfrm>
            <a:off x="85847" y="469368"/>
            <a:ext cx="8367885" cy="359313"/>
            <a:chOff x="274216" y="780591"/>
            <a:chExt cx="9372448" cy="479082"/>
          </a:xfrm>
        </p:grpSpPr>
        <p:sp>
          <p:nvSpPr>
            <p:cNvPr id="533" name="Google Shape;533;p40"/>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534" name="Google Shape;534;p40"/>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535" name="Google Shape;535;p40"/>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536" name="Google Shape;536;p40"/>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flujo - Exámenes</a:t>
            </a:r>
            <a:endParaRPr/>
          </a:p>
        </p:txBody>
      </p:sp>
      <p:pic>
        <p:nvPicPr>
          <p:cNvPr id="537" name="Google Shape;537;p40"/>
          <p:cNvPicPr preferRelativeResize="0"/>
          <p:nvPr/>
        </p:nvPicPr>
        <p:blipFill rotWithShape="1">
          <a:blip r:embed="rId3">
            <a:alphaModFix/>
          </a:blip>
          <a:srcRect b="0" l="0" r="0" t="0"/>
          <a:stretch/>
        </p:blipFill>
        <p:spPr>
          <a:xfrm>
            <a:off x="3586688" y="1075663"/>
            <a:ext cx="1892300" cy="361592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1"/>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543" name="Google Shape;543;p41"/>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544" name="Google Shape;544;p41"/>
          <p:cNvGrpSpPr/>
          <p:nvPr/>
        </p:nvGrpSpPr>
        <p:grpSpPr>
          <a:xfrm>
            <a:off x="85847" y="469368"/>
            <a:ext cx="8367885" cy="359313"/>
            <a:chOff x="274216" y="780591"/>
            <a:chExt cx="9372448" cy="479082"/>
          </a:xfrm>
        </p:grpSpPr>
        <p:sp>
          <p:nvSpPr>
            <p:cNvPr id="545" name="Google Shape;545;p41"/>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546" name="Google Shape;546;p41"/>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547" name="Google Shape;547;p41"/>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548" name="Google Shape;548;p41"/>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flujo: ejemplo</a:t>
            </a:r>
            <a:endParaRPr/>
          </a:p>
        </p:txBody>
      </p:sp>
      <p:sp>
        <p:nvSpPr>
          <p:cNvPr id="549" name="Google Shape;549;p41"/>
          <p:cNvSpPr txBox="1"/>
          <p:nvPr/>
        </p:nvSpPr>
        <p:spPr>
          <a:xfrm>
            <a:off x="367612" y="950913"/>
            <a:ext cx="8137728" cy="1329723"/>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Crea un diagrama de flujo que represente el algoritmo de un programa en Python en el que se le pide al usuario su edad. Si lo que introduce de teclado es algo distinto de un número se le vuelve a pedir.</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Si introduce un número y es menor de 18 años se devuelve un mensaje de error, y si es mayor de 18 se le devuelve un mensaje de OK</a:t>
            </a:r>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2"/>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555" name="Google Shape;555;p42"/>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556" name="Google Shape;556;p42"/>
          <p:cNvGrpSpPr/>
          <p:nvPr/>
        </p:nvGrpSpPr>
        <p:grpSpPr>
          <a:xfrm>
            <a:off x="85847" y="469368"/>
            <a:ext cx="8367885" cy="359313"/>
            <a:chOff x="274216" y="780591"/>
            <a:chExt cx="9372448" cy="479082"/>
          </a:xfrm>
        </p:grpSpPr>
        <p:sp>
          <p:nvSpPr>
            <p:cNvPr id="557" name="Google Shape;557;p42"/>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558" name="Google Shape;558;p42"/>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559" name="Google Shape;559;p42"/>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560" name="Google Shape;560;p42"/>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flujo: ejemplo</a:t>
            </a:r>
            <a:endParaRPr/>
          </a:p>
        </p:txBody>
      </p:sp>
      <p:sp>
        <p:nvSpPr>
          <p:cNvPr id="561" name="Google Shape;561;p42"/>
          <p:cNvSpPr txBox="1"/>
          <p:nvPr/>
        </p:nvSpPr>
        <p:spPr>
          <a:xfrm>
            <a:off x="367612" y="950913"/>
            <a:ext cx="8137728" cy="821892"/>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Crea un diagrama de flujo que represente el algoritmo de un programa en COBOL que recibe un array de enteros, y se encarga de devolver un array con todos aquellos números del array original que sean mayores que 0.</a:t>
            </a:r>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3"/>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567" name="Google Shape;567;p43"/>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568" name="Google Shape;568;p43"/>
          <p:cNvGrpSpPr/>
          <p:nvPr/>
        </p:nvGrpSpPr>
        <p:grpSpPr>
          <a:xfrm>
            <a:off x="85847" y="469368"/>
            <a:ext cx="8367885" cy="359313"/>
            <a:chOff x="274216" y="780591"/>
            <a:chExt cx="9372448" cy="479082"/>
          </a:xfrm>
        </p:grpSpPr>
        <p:sp>
          <p:nvSpPr>
            <p:cNvPr id="569" name="Google Shape;569;p43"/>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570" name="Google Shape;570;p43"/>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571" name="Google Shape;571;p43"/>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572" name="Google Shape;572;p43"/>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estados</a:t>
            </a:r>
            <a:endParaRPr/>
          </a:p>
        </p:txBody>
      </p:sp>
      <p:sp>
        <p:nvSpPr>
          <p:cNvPr id="573" name="Google Shape;573;p43"/>
          <p:cNvSpPr txBox="1"/>
          <p:nvPr/>
        </p:nvSpPr>
        <p:spPr>
          <a:xfrm>
            <a:off x="440725" y="977933"/>
            <a:ext cx="8064615" cy="2345386"/>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Los diagramas de estado </a:t>
            </a:r>
            <a:r>
              <a:rPr b="1" lang="es-ES" sz="1100">
                <a:solidFill>
                  <a:schemeClr val="dk1"/>
                </a:solidFill>
                <a:latin typeface="Century Gothic"/>
                <a:ea typeface="Century Gothic"/>
                <a:cs typeface="Century Gothic"/>
                <a:sym typeface="Century Gothic"/>
              </a:rPr>
              <a:t>muestran el conjunto de estados por los cuales pasa un sistema o un objeto durante su vida en una aplicación en respuesta a eventos </a:t>
            </a:r>
            <a:r>
              <a:rPr lang="es-ES" sz="1100">
                <a:solidFill>
                  <a:schemeClr val="dk1"/>
                </a:solidFill>
                <a:latin typeface="Century Gothic"/>
                <a:ea typeface="Century Gothic"/>
                <a:cs typeface="Century Gothic"/>
                <a:sym typeface="Century Gothic"/>
              </a:rPr>
              <a:t>(por ejemplo, mensajes recibidos, tiempo rebasado o errores), junto con sus respuestas y acciones. Normalmente contienen: </a:t>
            </a:r>
            <a:r>
              <a:rPr b="1" lang="es-ES" sz="1100">
                <a:solidFill>
                  <a:schemeClr val="dk1"/>
                </a:solidFill>
                <a:latin typeface="Century Gothic"/>
                <a:ea typeface="Century Gothic"/>
                <a:cs typeface="Century Gothic"/>
                <a:sym typeface="Century Gothic"/>
              </a:rPr>
              <a:t>estados y transiciones</a:t>
            </a:r>
            <a:r>
              <a:rPr lang="es-ES" sz="1100">
                <a:solidFill>
                  <a:schemeClr val="dk1"/>
                </a:solidFill>
                <a:latin typeface="Century Gothic"/>
                <a:ea typeface="Century Gothic"/>
                <a:cs typeface="Century Gothic"/>
                <a:sym typeface="Century Gothic"/>
              </a:rPr>
              <a:t>. </a:t>
            </a:r>
            <a:endParaRPr/>
          </a:p>
          <a:p>
            <a:pPr indent="-171450" lvl="0" marL="288000" marR="0" rtl="0" algn="just">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Un estado identifica una situación en la vida de un objeto durante la cual satisface alguna condición</a:t>
            </a:r>
            <a:r>
              <a:rPr lang="es-ES" sz="1100">
                <a:solidFill>
                  <a:schemeClr val="dk1"/>
                </a:solidFill>
                <a:latin typeface="Century Gothic"/>
                <a:ea typeface="Century Gothic"/>
                <a:cs typeface="Century Gothic"/>
                <a:sym typeface="Century Gothic"/>
              </a:rPr>
              <a:t>, ejecuta alguna actividad o espera que suceda algún evento. Un objeto permanece en un estado durante un tiempo finito (no instantáneo). </a:t>
            </a:r>
            <a:endParaRPr/>
          </a:p>
          <a:p>
            <a:pPr indent="-171450" lvl="0" marL="288000" marR="0" rtl="0" algn="just">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Una transición es una relación entre dos estados que indica que un objeto en el primer estado puede entrar al segundo estado y ejecutar ciertas operaciones</a:t>
            </a:r>
            <a:r>
              <a:rPr lang="es-ES" sz="1100">
                <a:solidFill>
                  <a:schemeClr val="dk1"/>
                </a:solidFill>
                <a:latin typeface="Century Gothic"/>
                <a:ea typeface="Century Gothic"/>
                <a:cs typeface="Century Gothic"/>
                <a:sym typeface="Century Gothic"/>
              </a:rPr>
              <a:t>, cuando un evento ocurre y si ciertas condiciones son satisfechas.</a:t>
            </a:r>
            <a:endParaRPr/>
          </a:p>
        </p:txBody>
      </p:sp>
      <p:pic>
        <p:nvPicPr>
          <p:cNvPr id="574" name="Google Shape;574;p43"/>
          <p:cNvPicPr preferRelativeResize="0"/>
          <p:nvPr/>
        </p:nvPicPr>
        <p:blipFill rotWithShape="1">
          <a:blip r:embed="rId3">
            <a:alphaModFix/>
          </a:blip>
          <a:srcRect b="0" l="0" r="0" t="0"/>
          <a:stretch/>
        </p:blipFill>
        <p:spPr>
          <a:xfrm>
            <a:off x="755576" y="3651217"/>
            <a:ext cx="4724400" cy="102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4"/>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580" name="Google Shape;580;p44"/>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581" name="Google Shape;581;p44"/>
          <p:cNvGrpSpPr/>
          <p:nvPr/>
        </p:nvGrpSpPr>
        <p:grpSpPr>
          <a:xfrm>
            <a:off x="85847" y="469368"/>
            <a:ext cx="8367885" cy="359313"/>
            <a:chOff x="274216" y="780591"/>
            <a:chExt cx="9372448" cy="479082"/>
          </a:xfrm>
        </p:grpSpPr>
        <p:sp>
          <p:nvSpPr>
            <p:cNvPr id="582" name="Google Shape;582;p44"/>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583" name="Google Shape;583;p44"/>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584" name="Google Shape;584;p44"/>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585" name="Google Shape;585;p44"/>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estados vs actividades</a:t>
            </a:r>
            <a:endParaRPr/>
          </a:p>
        </p:txBody>
      </p:sp>
      <p:sp>
        <p:nvSpPr>
          <p:cNvPr id="586" name="Google Shape;586;p44"/>
          <p:cNvSpPr txBox="1"/>
          <p:nvPr/>
        </p:nvSpPr>
        <p:spPr>
          <a:xfrm>
            <a:off x="440725" y="977933"/>
            <a:ext cx="8064615" cy="567976"/>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El diagrama de actividad muestra el flujo de control de una actividad a otra. </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Un diagrama de estado muestra una máquina de estado que enfatiza el flujo de control de un estado a otro.</a:t>
            </a:r>
            <a:endParaRPr/>
          </a:p>
        </p:txBody>
      </p:sp>
      <p:pic>
        <p:nvPicPr>
          <p:cNvPr id="587" name="Google Shape;587;p44"/>
          <p:cNvPicPr preferRelativeResize="0"/>
          <p:nvPr/>
        </p:nvPicPr>
        <p:blipFill rotWithShape="1">
          <a:blip r:embed="rId3">
            <a:alphaModFix/>
          </a:blip>
          <a:srcRect b="0" l="0" r="0" t="0"/>
          <a:stretch/>
        </p:blipFill>
        <p:spPr>
          <a:xfrm>
            <a:off x="560336" y="1779662"/>
            <a:ext cx="4048909" cy="3024559"/>
          </a:xfrm>
          <a:prstGeom prst="rect">
            <a:avLst/>
          </a:prstGeom>
          <a:noFill/>
          <a:ln>
            <a:noFill/>
          </a:ln>
        </p:spPr>
      </p:pic>
      <p:sp>
        <p:nvSpPr>
          <p:cNvPr id="588" name="Google Shape;588;p44"/>
          <p:cNvSpPr txBox="1"/>
          <p:nvPr/>
        </p:nvSpPr>
        <p:spPr>
          <a:xfrm>
            <a:off x="4767241" y="1851670"/>
            <a:ext cx="4048909" cy="15883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s-ES" sz="1100">
                <a:solidFill>
                  <a:schemeClr val="dk1"/>
                </a:solidFill>
                <a:latin typeface="Century Gothic"/>
                <a:ea typeface="Century Gothic"/>
                <a:cs typeface="Century Gothic"/>
                <a:sym typeface="Century Gothic"/>
              </a:rPr>
              <a:t>El diagrama de estado de la izquierda realiza acciones en respuesta a eventos explícitos</a:t>
            </a:r>
            <a:r>
              <a:rPr lang="es-ES" sz="1100">
                <a:solidFill>
                  <a:schemeClr val="dk1"/>
                </a:solidFill>
                <a:latin typeface="Century Gothic"/>
                <a:ea typeface="Century Gothic"/>
                <a:cs typeface="Century Gothic"/>
                <a:sym typeface="Century Gothic"/>
              </a:rPr>
              <a:t>. Por el contrario, el </a:t>
            </a:r>
            <a:r>
              <a:rPr b="1" lang="es-ES" sz="1100">
                <a:solidFill>
                  <a:schemeClr val="dk1"/>
                </a:solidFill>
                <a:latin typeface="Century Gothic"/>
                <a:ea typeface="Century Gothic"/>
                <a:cs typeface="Century Gothic"/>
                <a:sym typeface="Century Gothic"/>
              </a:rPr>
              <a:t>diagrama de actividad de la derecha a continuación no necesita eventos explícitos </a:t>
            </a:r>
            <a:r>
              <a:rPr lang="es-ES" sz="1100">
                <a:solidFill>
                  <a:schemeClr val="dk1"/>
                </a:solidFill>
                <a:latin typeface="Century Gothic"/>
                <a:ea typeface="Century Gothic"/>
                <a:cs typeface="Century Gothic"/>
                <a:sym typeface="Century Gothic"/>
              </a:rPr>
              <a:t>sino más bien transiciones de nodo a nodo en su gráfico automáticamente al completar las actividades</a:t>
            </a:r>
            <a:endParaRPr sz="1800">
              <a:solidFill>
                <a:srgbClr val="FF000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5"/>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594" name="Google Shape;594;p45"/>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595" name="Google Shape;595;p45"/>
          <p:cNvGrpSpPr/>
          <p:nvPr/>
        </p:nvGrpSpPr>
        <p:grpSpPr>
          <a:xfrm>
            <a:off x="85847" y="469368"/>
            <a:ext cx="8367885" cy="359313"/>
            <a:chOff x="274216" y="780591"/>
            <a:chExt cx="9372448" cy="479082"/>
          </a:xfrm>
        </p:grpSpPr>
        <p:sp>
          <p:nvSpPr>
            <p:cNvPr id="596" name="Google Shape;596;p45"/>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597" name="Google Shape;597;p45"/>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598" name="Google Shape;598;p45"/>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599" name="Google Shape;599;p45"/>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estados: usos</a:t>
            </a:r>
            <a:endParaRPr/>
          </a:p>
        </p:txBody>
      </p:sp>
      <p:sp>
        <p:nvSpPr>
          <p:cNvPr id="600" name="Google Shape;600;p45"/>
          <p:cNvSpPr txBox="1"/>
          <p:nvPr/>
        </p:nvSpPr>
        <p:spPr>
          <a:xfrm>
            <a:off x="440725" y="977933"/>
            <a:ext cx="8064615" cy="2091470"/>
          </a:xfrm>
          <a:prstGeom prst="rect">
            <a:avLst/>
          </a:prstGeom>
          <a:noFill/>
          <a:ln>
            <a:noFill/>
          </a:ln>
        </p:spPr>
        <p:txBody>
          <a:bodyPr anchorCtr="0" anchor="t" bIns="45700" lIns="91425" spcFirstLastPara="1" rIns="91425" wrap="square" tIns="45700">
            <a:spAutoFit/>
          </a:bodyPr>
          <a:lstStyle/>
          <a:p>
            <a:pPr indent="-228600" lvl="0" marL="345150" marR="0" rtl="0" algn="just">
              <a:lnSpc>
                <a:spcPct val="150000"/>
              </a:lnSpc>
              <a:spcBef>
                <a:spcPts val="0"/>
              </a:spcBef>
              <a:spcAft>
                <a:spcPts val="0"/>
              </a:spcAft>
              <a:buClr>
                <a:srgbClr val="0071AA"/>
              </a:buClr>
              <a:buSzPts val="1100"/>
              <a:buFont typeface="Calibri"/>
              <a:buAutoNum type="arabicPeriod"/>
            </a:pPr>
            <a:r>
              <a:rPr lang="es-ES" sz="1100">
                <a:solidFill>
                  <a:schemeClr val="dk1"/>
                </a:solidFill>
                <a:latin typeface="Century Gothic"/>
                <a:ea typeface="Century Gothic"/>
                <a:cs typeface="Century Gothic"/>
                <a:sym typeface="Century Gothic"/>
              </a:rPr>
              <a:t>Diseño de hardware (Arduino)</a:t>
            </a:r>
            <a:endParaRPr/>
          </a:p>
          <a:p>
            <a:pPr indent="-228600" lvl="0" marL="345150" marR="0" rtl="0" algn="just">
              <a:lnSpc>
                <a:spcPct val="150000"/>
              </a:lnSpc>
              <a:spcBef>
                <a:spcPts val="0"/>
              </a:spcBef>
              <a:spcAft>
                <a:spcPts val="0"/>
              </a:spcAft>
              <a:buClr>
                <a:srgbClr val="0071AA"/>
              </a:buClr>
              <a:buSzPts val="1100"/>
              <a:buFont typeface="Calibri"/>
              <a:buAutoNum type="arabicPeriod"/>
            </a:pPr>
            <a:r>
              <a:rPr lang="es-ES" sz="1100">
                <a:solidFill>
                  <a:schemeClr val="dk1"/>
                </a:solidFill>
                <a:latin typeface="Century Gothic"/>
                <a:ea typeface="Century Gothic"/>
                <a:cs typeface="Century Gothic"/>
                <a:sym typeface="Century Gothic"/>
              </a:rPr>
              <a:t>Compiladores</a:t>
            </a:r>
            <a:endParaRPr/>
          </a:p>
          <a:p>
            <a:pPr indent="-228600" lvl="0" marL="345150" marR="0" rtl="0" algn="just">
              <a:lnSpc>
                <a:spcPct val="150000"/>
              </a:lnSpc>
              <a:spcBef>
                <a:spcPts val="0"/>
              </a:spcBef>
              <a:spcAft>
                <a:spcPts val="0"/>
              </a:spcAft>
              <a:buClr>
                <a:srgbClr val="0071AA"/>
              </a:buClr>
              <a:buSzPts val="1100"/>
              <a:buFont typeface="Calibri"/>
              <a:buAutoNum type="arabicPeriod"/>
            </a:pPr>
            <a:r>
              <a:rPr lang="es-ES" sz="1100">
                <a:solidFill>
                  <a:schemeClr val="dk1"/>
                </a:solidFill>
                <a:latin typeface="Century Gothic"/>
                <a:ea typeface="Century Gothic"/>
                <a:cs typeface="Century Gothic"/>
                <a:sym typeface="Century Gothic"/>
              </a:rPr>
              <a:t>IoT (casa inteligentes, automatización…)</a:t>
            </a:r>
            <a:endParaRPr/>
          </a:p>
          <a:p>
            <a:pPr indent="-228600" lvl="0" marL="345150" marR="0" rtl="0" algn="just">
              <a:lnSpc>
                <a:spcPct val="150000"/>
              </a:lnSpc>
              <a:spcBef>
                <a:spcPts val="0"/>
              </a:spcBef>
              <a:spcAft>
                <a:spcPts val="0"/>
              </a:spcAft>
              <a:buClr>
                <a:srgbClr val="0071AA"/>
              </a:buClr>
              <a:buSzPts val="1100"/>
              <a:buFont typeface="Calibri"/>
              <a:buAutoNum type="arabicPeriod"/>
            </a:pPr>
            <a:r>
              <a:rPr lang="es-ES" sz="1100">
                <a:solidFill>
                  <a:schemeClr val="dk1"/>
                </a:solidFill>
                <a:latin typeface="Century Gothic"/>
                <a:ea typeface="Century Gothic"/>
                <a:cs typeface="Century Gothic"/>
                <a:sym typeface="Century Gothic"/>
              </a:rPr>
              <a:t>Sensores</a:t>
            </a:r>
            <a:endParaRPr/>
          </a:p>
          <a:p>
            <a:pPr indent="-228600" lvl="0" marL="345150" marR="0" rtl="0" algn="just">
              <a:lnSpc>
                <a:spcPct val="150000"/>
              </a:lnSpc>
              <a:spcBef>
                <a:spcPts val="0"/>
              </a:spcBef>
              <a:spcAft>
                <a:spcPts val="0"/>
              </a:spcAft>
              <a:buClr>
                <a:srgbClr val="0071AA"/>
              </a:buClr>
              <a:buSzPts val="1100"/>
              <a:buFont typeface="Calibri"/>
              <a:buAutoNum type="arabicPeriod"/>
            </a:pPr>
            <a:r>
              <a:rPr lang="es-ES" sz="1100">
                <a:solidFill>
                  <a:schemeClr val="dk1"/>
                </a:solidFill>
                <a:latin typeface="Century Gothic"/>
                <a:ea typeface="Century Gothic"/>
                <a:cs typeface="Century Gothic"/>
                <a:sym typeface="Century Gothic"/>
              </a:rPr>
              <a:t>Videojuegos (animaciones)</a:t>
            </a:r>
            <a:endParaRPr/>
          </a:p>
          <a:p>
            <a:pPr indent="-228600" lvl="0" marL="345150" marR="0" rtl="0" algn="just">
              <a:lnSpc>
                <a:spcPct val="150000"/>
              </a:lnSpc>
              <a:spcBef>
                <a:spcPts val="0"/>
              </a:spcBef>
              <a:spcAft>
                <a:spcPts val="0"/>
              </a:spcAft>
              <a:buClr>
                <a:srgbClr val="0071AA"/>
              </a:buClr>
              <a:buSzPts val="1100"/>
              <a:buFont typeface="Calibri"/>
              <a:buAutoNum type="arabicPeriod"/>
            </a:pPr>
            <a:r>
              <a:rPr lang="es-ES" sz="1100">
                <a:solidFill>
                  <a:schemeClr val="dk1"/>
                </a:solidFill>
                <a:latin typeface="Century Gothic"/>
                <a:ea typeface="Century Gothic"/>
                <a:cs typeface="Century Gothic"/>
                <a:sym typeface="Century Gothic"/>
              </a:rPr>
              <a:t>Ingeniería del software</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En cualquier aplicación del área del software en el que trabajemos con elementos (objetos, sistemas) los cuales pueden pasar por diferentes situaciones y tener que realizar una acción distinta en cada una de ellas!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6"/>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606" name="Google Shape;606;p46"/>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607" name="Google Shape;607;p46"/>
          <p:cNvGrpSpPr/>
          <p:nvPr/>
        </p:nvGrpSpPr>
        <p:grpSpPr>
          <a:xfrm>
            <a:off x="85847" y="469368"/>
            <a:ext cx="8367885" cy="359313"/>
            <a:chOff x="274216" y="780591"/>
            <a:chExt cx="9372448" cy="479082"/>
          </a:xfrm>
        </p:grpSpPr>
        <p:sp>
          <p:nvSpPr>
            <p:cNvPr id="608" name="Google Shape;608;p46"/>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609" name="Google Shape;609;p46"/>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610" name="Google Shape;610;p46"/>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611" name="Google Shape;611;p46"/>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estados: </a:t>
            </a:r>
            <a:r>
              <a:rPr b="1" i="1" lang="es-ES" sz="1100">
                <a:solidFill>
                  <a:srgbClr val="2E75B5"/>
                </a:solidFill>
                <a:latin typeface="Century Gothic"/>
                <a:ea typeface="Century Gothic"/>
                <a:cs typeface="Century Gothic"/>
                <a:sym typeface="Century Gothic"/>
              </a:rPr>
              <a:t>Práctica</a:t>
            </a:r>
            <a:endParaRPr b="1" sz="1100">
              <a:solidFill>
                <a:srgbClr val="2E75B5"/>
              </a:solidFill>
              <a:latin typeface="Century Gothic"/>
              <a:ea typeface="Century Gothic"/>
              <a:cs typeface="Century Gothic"/>
              <a:sym typeface="Century Gothic"/>
            </a:endParaRPr>
          </a:p>
        </p:txBody>
      </p:sp>
      <p:sp>
        <p:nvSpPr>
          <p:cNvPr id="612" name="Google Shape;612;p46"/>
          <p:cNvSpPr txBox="1"/>
          <p:nvPr/>
        </p:nvSpPr>
        <p:spPr>
          <a:xfrm>
            <a:off x="440725" y="977933"/>
            <a:ext cx="8064615" cy="2091470"/>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Vamos a representar los estados por los que pasa una práctica de Entornos de desarrollo durante su realización por un alumno.</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Primero la práctica está pendiente, y cuando el alumno se encuentre dispuesto se pondrá a realizarla.</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Si el alumno no la acaba, volverá a estar pendiente, o puede ser que se rinda y la práctica quede como anulada.</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Si el alumno la finaliza, pasará a estar entregada, y es aquí cuando el profesor pasará a evaluarla.</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Si el alumno se ha esforzado y ha ido bien, la práctica pasará a estar aprobada, y si no suspendida. En cualquier caso, la práctica se devolverá al alumno.</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7"/>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618" name="Google Shape;618;p47"/>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619" name="Google Shape;619;p47"/>
          <p:cNvGrpSpPr/>
          <p:nvPr/>
        </p:nvGrpSpPr>
        <p:grpSpPr>
          <a:xfrm>
            <a:off x="85847" y="469368"/>
            <a:ext cx="8367885" cy="359313"/>
            <a:chOff x="274216" y="780591"/>
            <a:chExt cx="9372448" cy="479082"/>
          </a:xfrm>
        </p:grpSpPr>
        <p:sp>
          <p:nvSpPr>
            <p:cNvPr id="620" name="Google Shape;620;p47"/>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621" name="Google Shape;621;p47"/>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622" name="Google Shape;622;p47"/>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623" name="Google Shape;623;p47"/>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estados: </a:t>
            </a:r>
            <a:r>
              <a:rPr b="1" i="1" lang="es-ES" sz="1100">
                <a:solidFill>
                  <a:srgbClr val="2E75B5"/>
                </a:solidFill>
                <a:latin typeface="Century Gothic"/>
                <a:ea typeface="Century Gothic"/>
                <a:cs typeface="Century Gothic"/>
                <a:sym typeface="Century Gothic"/>
              </a:rPr>
              <a:t>Videojuegos</a:t>
            </a:r>
            <a:endParaRPr b="1" sz="1100">
              <a:solidFill>
                <a:srgbClr val="2E75B5"/>
              </a:solidFill>
              <a:latin typeface="Century Gothic"/>
              <a:ea typeface="Century Gothic"/>
              <a:cs typeface="Century Gothic"/>
              <a:sym typeface="Century Gothic"/>
            </a:endParaRPr>
          </a:p>
        </p:txBody>
      </p:sp>
      <p:sp>
        <p:nvSpPr>
          <p:cNvPr id="624" name="Google Shape;624;p47"/>
          <p:cNvSpPr txBox="1"/>
          <p:nvPr/>
        </p:nvSpPr>
        <p:spPr>
          <a:xfrm>
            <a:off x="440725" y="977933"/>
            <a:ext cx="8064615" cy="1583639"/>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Para implementar las diferentes animaciones de un personaje de una forma más eficiente, muchos motores de videojuegos emplean un diagrama de estados. Vamos a implementar un diagrama de un juego en 2D.</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Nuestro personaje, por defecto, está quieto. Si la velocidad en el eje x es mayor a 0.01, nuestro personaje caminará, y si es mayor (en el eje x) de 0.8, nuestro personaje va a correr. </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Si la velocidad en el eje y es positiva y no está en el suelo, quiere decir que el personaje está ascendiendo, y cuando sea negativa, querrá decir que está descendiendo. Cuando toque el suelo, volverá a estar parado.</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48"/>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630" name="Google Shape;630;p48"/>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631" name="Google Shape;631;p48"/>
          <p:cNvGrpSpPr/>
          <p:nvPr/>
        </p:nvGrpSpPr>
        <p:grpSpPr>
          <a:xfrm>
            <a:off x="85847" y="469368"/>
            <a:ext cx="8367885" cy="359313"/>
            <a:chOff x="274216" y="780591"/>
            <a:chExt cx="9372448" cy="479082"/>
          </a:xfrm>
        </p:grpSpPr>
        <p:sp>
          <p:nvSpPr>
            <p:cNvPr id="632" name="Google Shape;632;p48"/>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633" name="Google Shape;633;p48"/>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634" name="Google Shape;634;p48"/>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635" name="Google Shape;635;p48"/>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estados: </a:t>
            </a:r>
            <a:r>
              <a:rPr b="1" i="1" lang="es-ES" sz="1100">
                <a:solidFill>
                  <a:srgbClr val="2E75B5"/>
                </a:solidFill>
                <a:latin typeface="Century Gothic"/>
                <a:ea typeface="Century Gothic"/>
                <a:cs typeface="Century Gothic"/>
                <a:sym typeface="Century Gothic"/>
              </a:rPr>
              <a:t>Videojuegos</a:t>
            </a:r>
            <a:endParaRPr b="1" sz="1100">
              <a:solidFill>
                <a:srgbClr val="2E75B5"/>
              </a:solidFill>
              <a:latin typeface="Century Gothic"/>
              <a:ea typeface="Century Gothic"/>
              <a:cs typeface="Century Gothic"/>
              <a:sym typeface="Century Gothic"/>
            </a:endParaRPr>
          </a:p>
        </p:txBody>
      </p:sp>
      <p:sp>
        <p:nvSpPr>
          <p:cNvPr id="636" name="Google Shape;636;p48"/>
          <p:cNvSpPr txBox="1"/>
          <p:nvPr/>
        </p:nvSpPr>
        <p:spPr>
          <a:xfrm>
            <a:off x="440725" y="977933"/>
            <a:ext cx="8064615" cy="1583639"/>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Para implementar las diferentes animaciones de un personaje de una forma más eficiente, muchos motores de videojuegos emplean un diagrama de estados. Vamos a implementar un diagrama de un juego en 2D.</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Nuestro personaje, por defecto, está quieto. Si la velocidad en el eje x es mayor a 0.01, nuestro personaje caminará, y si es mayor (en el eje x) de 0.8, nuestro personaje va a correr. </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Si la velocidad en el eje y es positiva y no está en el suelo, quiere decir que el personaje está ascendiendo, y cuando sea negativa, querrá decir que está descendiendo. Cuando toque el suelo, volverá a estar parado.</a:t>
            </a:r>
            <a:endParaRPr/>
          </a:p>
        </p:txBody>
      </p:sp>
      <p:pic>
        <p:nvPicPr>
          <p:cNvPr descr="Controlling animation states :: Godot 3 Recipes" id="637" name="Google Shape;637;p48"/>
          <p:cNvPicPr preferRelativeResize="0"/>
          <p:nvPr/>
        </p:nvPicPr>
        <p:blipFill rotWithShape="1">
          <a:blip r:embed="rId3">
            <a:alphaModFix/>
          </a:blip>
          <a:srcRect b="0" l="0" r="0" t="0"/>
          <a:stretch/>
        </p:blipFill>
        <p:spPr>
          <a:xfrm>
            <a:off x="615145" y="185084"/>
            <a:ext cx="7572375" cy="4752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9"/>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643" name="Google Shape;643;p49"/>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644" name="Google Shape;644;p49"/>
          <p:cNvGrpSpPr/>
          <p:nvPr/>
        </p:nvGrpSpPr>
        <p:grpSpPr>
          <a:xfrm>
            <a:off x="85847" y="469368"/>
            <a:ext cx="8367885" cy="359313"/>
            <a:chOff x="274216" y="780591"/>
            <a:chExt cx="9372448" cy="479082"/>
          </a:xfrm>
        </p:grpSpPr>
        <p:sp>
          <p:nvSpPr>
            <p:cNvPr id="645" name="Google Shape;645;p49"/>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646" name="Google Shape;646;p49"/>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647" name="Google Shape;647;p49"/>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648" name="Google Shape;648;p49"/>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estados: </a:t>
            </a:r>
            <a:r>
              <a:rPr b="1" i="1" lang="es-ES" sz="1100">
                <a:solidFill>
                  <a:srgbClr val="2E75B5"/>
                </a:solidFill>
                <a:latin typeface="Century Gothic"/>
                <a:ea typeface="Century Gothic"/>
                <a:cs typeface="Century Gothic"/>
                <a:sym typeface="Century Gothic"/>
              </a:rPr>
              <a:t>Ascensor</a:t>
            </a:r>
            <a:endParaRPr b="1" sz="1100">
              <a:solidFill>
                <a:srgbClr val="2E75B5"/>
              </a:solidFill>
              <a:latin typeface="Century Gothic"/>
              <a:ea typeface="Century Gothic"/>
              <a:cs typeface="Century Gothic"/>
              <a:sym typeface="Century Gothic"/>
            </a:endParaRPr>
          </a:p>
        </p:txBody>
      </p:sp>
      <p:sp>
        <p:nvSpPr>
          <p:cNvPr id="649" name="Google Shape;649;p49"/>
          <p:cNvSpPr txBox="1"/>
          <p:nvPr/>
        </p:nvSpPr>
        <p:spPr>
          <a:xfrm>
            <a:off x="440725" y="977933"/>
            <a:ext cx="8064615" cy="1075807"/>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Vamos a representar los diferentes estados por los que puede pasar un ascensor.</a:t>
            </a:r>
            <a:endParaRPr/>
          </a:p>
          <a:p>
            <a:pPr indent="0" lvl="0" marL="116549" marR="0" rtl="0" algn="just">
              <a:lnSpc>
                <a:spcPct val="150000"/>
              </a:lnSpc>
              <a:spcBef>
                <a:spcPts val="0"/>
              </a:spcBef>
              <a:spcAft>
                <a:spcPts val="0"/>
              </a:spcAft>
              <a:buNone/>
            </a:pPr>
            <a:r>
              <a:rPr b="1" lang="es-ES" sz="1100">
                <a:solidFill>
                  <a:schemeClr val="dk1"/>
                </a:solidFill>
                <a:latin typeface="Century Gothic"/>
                <a:ea typeface="Century Gothic"/>
                <a:cs typeface="Century Gothic"/>
                <a:sym typeface="Century Gothic"/>
              </a:rPr>
              <a:t>El ascensor empieza estando en el primer piso</a:t>
            </a:r>
            <a:r>
              <a:rPr lang="es-ES" sz="1100">
                <a:solidFill>
                  <a:schemeClr val="dk1"/>
                </a:solidFill>
                <a:latin typeface="Century Gothic"/>
                <a:ea typeface="Century Gothic"/>
                <a:cs typeface="Century Gothic"/>
                <a:sym typeface="Century Gothic"/>
              </a:rPr>
              <a:t>. Puede subir o bajar. </a:t>
            </a:r>
            <a:r>
              <a:rPr b="1" lang="es-ES" sz="1100">
                <a:solidFill>
                  <a:schemeClr val="dk1"/>
                </a:solidFill>
                <a:latin typeface="Century Gothic"/>
                <a:ea typeface="Century Gothic"/>
                <a:cs typeface="Century Gothic"/>
                <a:sym typeface="Century Gothic"/>
              </a:rPr>
              <a:t>Si el ascensor está</a:t>
            </a:r>
            <a:endParaRPr/>
          </a:p>
          <a:p>
            <a:pPr indent="0" lvl="0" marL="116549" marR="0" rtl="0" algn="just">
              <a:lnSpc>
                <a:spcPct val="150000"/>
              </a:lnSpc>
              <a:spcBef>
                <a:spcPts val="0"/>
              </a:spcBef>
              <a:spcAft>
                <a:spcPts val="0"/>
              </a:spcAft>
              <a:buNone/>
            </a:pPr>
            <a:r>
              <a:rPr b="1" lang="es-ES" sz="1100">
                <a:solidFill>
                  <a:schemeClr val="dk1"/>
                </a:solidFill>
                <a:latin typeface="Century Gothic"/>
                <a:ea typeface="Century Gothic"/>
                <a:cs typeface="Century Gothic"/>
                <a:sym typeface="Century Gothic"/>
              </a:rPr>
              <a:t>parado</a:t>
            </a:r>
            <a:r>
              <a:rPr lang="es-ES" sz="1100">
                <a:solidFill>
                  <a:schemeClr val="dk1"/>
                </a:solidFill>
                <a:latin typeface="Century Gothic"/>
                <a:ea typeface="Century Gothic"/>
                <a:cs typeface="Century Gothic"/>
                <a:sym typeface="Century Gothic"/>
              </a:rPr>
              <a:t> en un piso, ocurre un evento después de un período de tiempo y </a:t>
            </a:r>
            <a:r>
              <a:rPr b="1" lang="es-ES" sz="1100">
                <a:solidFill>
                  <a:schemeClr val="dk1"/>
                </a:solidFill>
                <a:latin typeface="Century Gothic"/>
                <a:ea typeface="Century Gothic"/>
                <a:cs typeface="Century Gothic"/>
                <a:sym typeface="Century Gothic"/>
              </a:rPr>
              <a:t>el ascensor baja al primer piso</a:t>
            </a:r>
            <a:r>
              <a:rPr lang="es-ES" sz="1100">
                <a:solidFill>
                  <a:schemeClr val="dk1"/>
                </a:solidFill>
                <a:latin typeface="Century Gothic"/>
                <a:ea typeface="Century Gothic"/>
                <a:cs typeface="Century Gothic"/>
                <a:sym typeface="Century Gothic"/>
              </a:rPr>
              <a:t>. Si el ascensor está parado podrá subir y bajar a cualquier otro piso.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5"/>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91" name="Google Shape;91;p5"/>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92" name="Google Shape;92;p5"/>
          <p:cNvGrpSpPr/>
          <p:nvPr/>
        </p:nvGrpSpPr>
        <p:grpSpPr>
          <a:xfrm>
            <a:off x="85847" y="469368"/>
            <a:ext cx="8367885" cy="359313"/>
            <a:chOff x="274216" y="780591"/>
            <a:chExt cx="9372448" cy="479082"/>
          </a:xfrm>
        </p:grpSpPr>
        <p:sp>
          <p:nvSpPr>
            <p:cNvPr id="93" name="Google Shape;93;p5"/>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94" name="Google Shape;94;p5"/>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95" name="Google Shape;95;p5"/>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96" name="Google Shape;96;p5"/>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Requisitos no - funcionales</a:t>
            </a:r>
            <a:endParaRPr/>
          </a:p>
        </p:txBody>
      </p:sp>
      <p:sp>
        <p:nvSpPr>
          <p:cNvPr id="97" name="Google Shape;97;p5"/>
          <p:cNvSpPr txBox="1"/>
          <p:nvPr/>
        </p:nvSpPr>
        <p:spPr>
          <a:xfrm>
            <a:off x="440725" y="977933"/>
            <a:ext cx="2331075" cy="3361048"/>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b="1" i="1" lang="es-ES" sz="1100">
                <a:solidFill>
                  <a:schemeClr val="dk1"/>
                </a:solidFill>
                <a:latin typeface="Century Gothic"/>
                <a:ea typeface="Century Gothic"/>
                <a:cs typeface="Century Gothic"/>
                <a:sym typeface="Century Gothic"/>
              </a:rPr>
              <a:t>Los requisitos no funcionales</a:t>
            </a:r>
            <a:r>
              <a:rPr lang="es-ES" sz="1100">
                <a:solidFill>
                  <a:schemeClr val="dk1"/>
                </a:solidFill>
                <a:latin typeface="Century Gothic"/>
                <a:ea typeface="Century Gothic"/>
                <a:cs typeface="Century Gothic"/>
                <a:sym typeface="Century Gothic"/>
              </a:rPr>
              <a:t>, se podrían entender como </a:t>
            </a:r>
            <a:r>
              <a:rPr b="1" i="1" lang="es-ES" sz="1100">
                <a:solidFill>
                  <a:schemeClr val="dk1"/>
                </a:solidFill>
                <a:latin typeface="Century Gothic"/>
                <a:ea typeface="Century Gothic"/>
                <a:cs typeface="Century Gothic"/>
                <a:sym typeface="Century Gothic"/>
              </a:rPr>
              <a:t>requisitos que no están conectados directamente con los servicios que ofrece el sistema a sus usuarios.</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Como el concepto es un poco difuso, pensad que vienen de 3 fuentes: del producto, de la organización o externamente</a:t>
            </a:r>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pic>
        <p:nvPicPr>
          <p:cNvPr id="98" name="Google Shape;98;p5"/>
          <p:cNvPicPr preferRelativeResize="0"/>
          <p:nvPr/>
        </p:nvPicPr>
        <p:blipFill rotWithShape="1">
          <a:blip r:embed="rId3">
            <a:alphaModFix/>
          </a:blip>
          <a:srcRect b="0" l="0" r="0" t="0"/>
          <a:stretch/>
        </p:blipFill>
        <p:spPr>
          <a:xfrm>
            <a:off x="3203848" y="941388"/>
            <a:ext cx="5726242" cy="343413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0"/>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655" name="Google Shape;655;p50"/>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656" name="Google Shape;656;p50"/>
          <p:cNvGrpSpPr/>
          <p:nvPr/>
        </p:nvGrpSpPr>
        <p:grpSpPr>
          <a:xfrm>
            <a:off x="85847" y="469368"/>
            <a:ext cx="8367885" cy="359313"/>
            <a:chOff x="274216" y="780591"/>
            <a:chExt cx="9372448" cy="479082"/>
          </a:xfrm>
        </p:grpSpPr>
        <p:sp>
          <p:nvSpPr>
            <p:cNvPr id="657" name="Google Shape;657;p50"/>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658" name="Google Shape;658;p50"/>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659" name="Google Shape;659;p50"/>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660" name="Google Shape;660;p50"/>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Diagramas de estados: </a:t>
            </a:r>
            <a:r>
              <a:rPr b="1" i="1" lang="es-ES" sz="1100">
                <a:solidFill>
                  <a:srgbClr val="2E75B5"/>
                </a:solidFill>
                <a:latin typeface="Century Gothic"/>
                <a:ea typeface="Century Gothic"/>
                <a:cs typeface="Century Gothic"/>
                <a:sym typeface="Century Gothic"/>
              </a:rPr>
              <a:t>Cajero</a:t>
            </a:r>
            <a:endParaRPr b="1" sz="1100">
              <a:solidFill>
                <a:srgbClr val="2E75B5"/>
              </a:solidFill>
              <a:latin typeface="Century Gothic"/>
              <a:ea typeface="Century Gothic"/>
              <a:cs typeface="Century Gothic"/>
              <a:sym typeface="Century Gothic"/>
            </a:endParaRPr>
          </a:p>
        </p:txBody>
      </p:sp>
      <p:sp>
        <p:nvSpPr>
          <p:cNvPr id="661" name="Google Shape;661;p50"/>
          <p:cNvSpPr txBox="1"/>
          <p:nvPr/>
        </p:nvSpPr>
        <p:spPr>
          <a:xfrm>
            <a:off x="440725" y="977933"/>
            <a:ext cx="8064615" cy="1075807"/>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Sacado de B. Beckert</a:t>
            </a:r>
            <a:endParaRPr sz="11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rPr b="1" i="1" lang="es-ES" sz="1100">
                <a:solidFill>
                  <a:schemeClr val="dk1"/>
                </a:solidFill>
                <a:latin typeface="Century Gothic"/>
                <a:ea typeface="Century Gothic"/>
                <a:cs typeface="Century Gothic"/>
                <a:sym typeface="Century Gothic"/>
              </a:rPr>
              <a:t>The customer must pass authentication before withdrawing money. Authentication is done by checking a PIN. The PIN can be correct or not. Unseccessful attempts are counted, If the counter exceeds a limit, the customer is rejected.</a:t>
            </a:r>
            <a:endParaRPr b="1" i="1" sz="1100">
              <a:solidFill>
                <a:schemeClr val="dk1"/>
              </a:solidFill>
              <a:latin typeface="Century Gothic"/>
              <a:ea typeface="Century Gothic"/>
              <a:cs typeface="Century Gothic"/>
              <a:sym typeface="Century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1"/>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667" name="Google Shape;667;p51"/>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668" name="Google Shape;668;p51"/>
          <p:cNvGrpSpPr/>
          <p:nvPr/>
        </p:nvGrpSpPr>
        <p:grpSpPr>
          <a:xfrm>
            <a:off x="85847" y="469368"/>
            <a:ext cx="8367885" cy="359313"/>
            <a:chOff x="274216" y="780591"/>
            <a:chExt cx="9372448" cy="479082"/>
          </a:xfrm>
        </p:grpSpPr>
        <p:sp>
          <p:nvSpPr>
            <p:cNvPr id="669" name="Google Shape;669;p51"/>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670" name="Google Shape;670;p51"/>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671" name="Google Shape;671;p51"/>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672" name="Google Shape;672;p51"/>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Bibliografía</a:t>
            </a:r>
            <a:endParaRPr/>
          </a:p>
        </p:txBody>
      </p:sp>
      <p:sp>
        <p:nvSpPr>
          <p:cNvPr id="673" name="Google Shape;673;p51"/>
          <p:cNvSpPr txBox="1"/>
          <p:nvPr/>
        </p:nvSpPr>
        <p:spPr>
          <a:xfrm>
            <a:off x="367612" y="950913"/>
            <a:ext cx="8137728" cy="4376711"/>
          </a:xfrm>
          <a:prstGeom prst="rect">
            <a:avLst/>
          </a:prstGeom>
          <a:noFill/>
          <a:ln>
            <a:noFill/>
          </a:ln>
        </p:spPr>
        <p:txBody>
          <a:bodyPr anchorCtr="0" anchor="t" bIns="45700" lIns="91425" spcFirstLastPara="1" rIns="91425" wrap="square" tIns="45700">
            <a:spAutoFit/>
          </a:bodyPr>
          <a:lstStyle/>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Sommerville, I. (2004). 4.1, 5</a:t>
            </a:r>
            <a:r>
              <a:rPr i="1" lang="es-ES" sz="1100">
                <a:solidFill>
                  <a:schemeClr val="dk1"/>
                </a:solidFill>
                <a:latin typeface="Century Gothic"/>
                <a:ea typeface="Century Gothic"/>
                <a:cs typeface="Century Gothic"/>
                <a:sym typeface="Century Gothic"/>
              </a:rPr>
              <a:t>. In Software engineerin</a:t>
            </a:r>
            <a:r>
              <a:rPr lang="es-ES" sz="1100">
                <a:solidFill>
                  <a:schemeClr val="dk1"/>
                </a:solidFill>
                <a:latin typeface="Century Gothic"/>
                <a:ea typeface="Century Gothic"/>
                <a:cs typeface="Century Gothic"/>
                <a:sym typeface="Century Gothic"/>
              </a:rPr>
              <a:t>g. essay, Pearson/Addison-Wesley. -&gt; Ingeniería de requisitos (cap 4) y UML (cap 5). </a:t>
            </a:r>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Fowler, M. G. (1997). </a:t>
            </a:r>
            <a:r>
              <a:rPr i="1" lang="es-ES" sz="1100">
                <a:solidFill>
                  <a:schemeClr val="dk1"/>
                </a:solidFill>
                <a:latin typeface="Century Gothic"/>
                <a:ea typeface="Century Gothic"/>
                <a:cs typeface="Century Gothic"/>
                <a:sym typeface="Century Gothic"/>
              </a:rPr>
              <a:t>UML Distilled: A Brief Guide to the Standard Object Modeling Language. -&gt; Cap 3, 6 y 9.</a:t>
            </a:r>
            <a:endParaRPr sz="1100">
              <a:solidFill>
                <a:schemeClr val="dk1"/>
              </a:solidFill>
              <a:latin typeface="Century Gothic"/>
              <a:ea typeface="Century Gothic"/>
              <a:cs typeface="Century Gothic"/>
              <a:sym typeface="Century Gothic"/>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Felici  M. (2011). Sequence Diagrams [PowerPoint slides]. SlideShare </a:t>
            </a:r>
            <a:r>
              <a:rPr lang="es-ES" sz="11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https://www.inf.ed.ac.uk/teaching/courses/seoc/2011_2012/notes/SEOC08_notes.pdf</a:t>
            </a:r>
            <a:endParaRPr sz="1100">
              <a:solidFill>
                <a:schemeClr val="dk1"/>
              </a:solidFill>
              <a:latin typeface="Century Gothic"/>
              <a:ea typeface="Century Gothic"/>
              <a:cs typeface="Century Gothic"/>
              <a:sym typeface="Century Gothic"/>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Torlak E. (2015). Sequence Diagrams [PowerPoint slides]. SlideShare </a:t>
            </a:r>
            <a:r>
              <a:rPr lang="es-ES" sz="1100" u="sng">
                <a:solidFill>
                  <a:schemeClr val="dk1"/>
                </a:solidFill>
                <a:latin typeface="Century Gothic"/>
                <a:ea typeface="Century Gothic"/>
                <a:cs typeface="Century Gothic"/>
                <a:sym typeface="Century Gothic"/>
                <a:hlinkClick r:id="rId4">
                  <a:extLst>
                    <a:ext uri="{A12FA001-AC4F-418D-AE19-62706E023703}">
                      <ahyp:hlinkClr val="tx"/>
                    </a:ext>
                  </a:extLst>
                </a:hlinkClick>
              </a:rPr>
              <a:t>https://courses.cs.washington.edu/courses/cse403/15sp/lectures/L10.pdf</a:t>
            </a:r>
            <a:endParaRPr sz="1100">
              <a:solidFill>
                <a:schemeClr val="dk1"/>
              </a:solidFill>
              <a:latin typeface="Century Gothic"/>
              <a:ea typeface="Century Gothic"/>
              <a:cs typeface="Century Gothic"/>
              <a:sym typeface="Century Gothic"/>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Fakhroutdinov, K. (n.d.). The unified modeling language. Retrieved April 06, 2021, from </a:t>
            </a:r>
            <a:r>
              <a:rPr lang="es-ES" sz="1100" u="sng">
                <a:solidFill>
                  <a:schemeClr val="dk1"/>
                </a:solidFill>
                <a:latin typeface="Century Gothic"/>
                <a:ea typeface="Century Gothic"/>
                <a:cs typeface="Century Gothic"/>
                <a:sym typeface="Century Gothic"/>
                <a:hlinkClick r:id="rId5">
                  <a:extLst>
                    <a:ext uri="{A12FA001-AC4F-418D-AE19-62706E023703}">
                      <ahyp:hlinkClr val="tx"/>
                    </a:ext>
                  </a:extLst>
                </a:hlinkClick>
              </a:rPr>
              <a:t>https://www.uml-diagrams.org/</a:t>
            </a:r>
            <a:endParaRPr sz="1100">
              <a:solidFill>
                <a:schemeClr val="dk1"/>
              </a:solidFill>
              <a:latin typeface="Century Gothic"/>
              <a:ea typeface="Century Gothic"/>
              <a:cs typeface="Century Gothic"/>
              <a:sym typeface="Century Gothic"/>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Beckert B. State Diagrams [PowerPoint slides] </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     </a:t>
            </a:r>
            <a:r>
              <a:rPr lang="es-ES" sz="1100" u="sng">
                <a:solidFill>
                  <a:schemeClr val="dk1"/>
                </a:solidFill>
                <a:latin typeface="Century Gothic"/>
                <a:ea typeface="Century Gothic"/>
                <a:cs typeface="Century Gothic"/>
                <a:sym typeface="Century Gothic"/>
                <a:hlinkClick r:id="rId6">
                  <a:extLst>
                    <a:ext uri="{A12FA001-AC4F-418D-AE19-62706E023703}">
                      <ahyp:hlinkClr val="tx"/>
                    </a:ext>
                  </a:extLst>
                </a:hlinkClick>
              </a:rPr>
              <a:t>https://formal.kastel.kit.edu/~beckert/teaching/Spezifikation-SS04/10StateCharts.pdf</a:t>
            </a:r>
            <a:endParaRPr sz="1100">
              <a:solidFill>
                <a:schemeClr val="dk1"/>
              </a:solidFill>
              <a:latin typeface="Century Gothic"/>
              <a:ea typeface="Century Gothic"/>
              <a:cs typeface="Century Gothic"/>
              <a:sym typeface="Century Gothic"/>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Diagramas de actividad </a:t>
            </a:r>
            <a:r>
              <a:rPr lang="es-ES" sz="1100" u="sng">
                <a:solidFill>
                  <a:schemeClr val="dk1"/>
                </a:solidFill>
                <a:latin typeface="Century Gothic"/>
                <a:ea typeface="Century Gothic"/>
                <a:cs typeface="Century Gothic"/>
                <a:sym typeface="Century Gothic"/>
                <a:hlinkClick r:id="rId7">
                  <a:extLst>
                    <a:ext uri="{A12FA001-AC4F-418D-AE19-62706E023703}">
                      <ahyp:hlinkClr val="tx"/>
                    </a:ext>
                  </a:extLst>
                </a:hlinkClick>
              </a:rPr>
              <a:t>https://nptel.ac.in/content/storage2/courses/106105087/pdf/m07L17.pdf</a:t>
            </a:r>
            <a:endParaRPr sz="1100">
              <a:solidFill>
                <a:schemeClr val="dk1"/>
              </a:solidFill>
              <a:latin typeface="Century Gothic"/>
              <a:ea typeface="Century Gothic"/>
              <a:cs typeface="Century Gothic"/>
              <a:sym typeface="Century Gothic"/>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Tutorial UML en espaañol. (2017, October 29). [Video]. YouTube. </a:t>
            </a:r>
            <a:r>
              <a:rPr lang="es-ES" sz="1100" u="sng">
                <a:solidFill>
                  <a:schemeClr val="dk1"/>
                </a:solidFill>
                <a:latin typeface="Century Gothic"/>
                <a:ea typeface="Century Gothic"/>
                <a:cs typeface="Century Gothic"/>
                <a:sym typeface="Century Gothic"/>
                <a:hlinkClick r:id="rId8">
                  <a:extLst>
                    <a:ext uri="{A12FA001-AC4F-418D-AE19-62706E023703}">
                      <ahyp:hlinkClr val="tx"/>
                    </a:ext>
                  </a:extLst>
                </a:hlinkClick>
              </a:rPr>
              <a:t>https://www.youtube.com/playlist?list=PLM-p96nOrGcaw5dhv8wOA5tVVWEmXtA2F</a:t>
            </a:r>
            <a:endParaRPr sz="1100">
              <a:solidFill>
                <a:schemeClr val="dk1"/>
              </a:solidFill>
              <a:latin typeface="Century Gothic"/>
              <a:ea typeface="Century Gothic"/>
              <a:cs typeface="Century Gothic"/>
              <a:sym typeface="Century Gothic"/>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Jacobson, I., Christerson, M., Jonsson, P. and Overgaard, G. (1993). Object-Oriented Software Engineering. Wokingham: Addison-Wesley</a:t>
            </a:r>
            <a:endParaRPr/>
          </a:p>
          <a:p>
            <a:pPr indent="-101600" lvl="0" marL="288000" marR="0" rtl="0" algn="l">
              <a:lnSpc>
                <a:spcPct val="150000"/>
              </a:lnSpc>
              <a:spcBef>
                <a:spcPts val="0"/>
              </a:spcBef>
              <a:spcAft>
                <a:spcPts val="0"/>
              </a:spcAft>
              <a:buClr>
                <a:srgbClr val="0071AA"/>
              </a:buClr>
              <a:buSzPts val="1100"/>
              <a:buFont typeface="Arial"/>
              <a:buNone/>
            </a:pPr>
            <a:r>
              <a:t/>
            </a:r>
            <a:endParaRPr sz="1100">
              <a:solidFill>
                <a:schemeClr val="dk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6"/>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04" name="Google Shape;104;p6"/>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105" name="Google Shape;105;p6"/>
          <p:cNvGrpSpPr/>
          <p:nvPr/>
        </p:nvGrpSpPr>
        <p:grpSpPr>
          <a:xfrm>
            <a:off x="85847" y="469368"/>
            <a:ext cx="8367885" cy="359313"/>
            <a:chOff x="274216" y="780591"/>
            <a:chExt cx="9372448" cy="479082"/>
          </a:xfrm>
        </p:grpSpPr>
        <p:sp>
          <p:nvSpPr>
            <p:cNvPr id="106" name="Google Shape;106;p6"/>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07" name="Google Shape;107;p6"/>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08" name="Google Shape;108;p6"/>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09" name="Google Shape;109;p6"/>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Requisitos no – funcionales - videojuego</a:t>
            </a:r>
            <a:endParaRPr/>
          </a:p>
        </p:txBody>
      </p:sp>
      <p:sp>
        <p:nvSpPr>
          <p:cNvPr id="110" name="Google Shape;110;p6"/>
          <p:cNvSpPr txBox="1"/>
          <p:nvPr/>
        </p:nvSpPr>
        <p:spPr>
          <a:xfrm>
            <a:off x="269631" y="4006827"/>
            <a:ext cx="8307739" cy="1214307"/>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b="1" i="1" lang="es-ES" sz="2800">
                <a:solidFill>
                  <a:schemeClr val="dk1"/>
                </a:solidFill>
                <a:latin typeface="Century Gothic"/>
                <a:ea typeface="Century Gothic"/>
                <a:cs typeface="Century Gothic"/>
                <a:sym typeface="Century Gothic"/>
              </a:rPr>
              <a:t>¿Cuál es el que está mal?¿Por qué?</a:t>
            </a:r>
            <a:endParaRPr sz="28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graphicFrame>
        <p:nvGraphicFramePr>
          <p:cNvPr id="111" name="Google Shape;111;p6"/>
          <p:cNvGraphicFramePr/>
          <p:nvPr/>
        </p:nvGraphicFramePr>
        <p:xfrm>
          <a:off x="461244" y="1091784"/>
          <a:ext cx="3000000" cy="3000000"/>
        </p:xfrm>
        <a:graphic>
          <a:graphicData uri="http://schemas.openxmlformats.org/drawingml/2006/table">
            <a:tbl>
              <a:tblPr bandRow="1" firstRow="1">
                <a:noFill/>
                <a:tableStyleId>{FD86FCA9-BCED-4F42-8E87-C421BE267A33}</a:tableStyleId>
              </a:tblPr>
              <a:tblGrid>
                <a:gridCol w="4071600"/>
                <a:gridCol w="4071600"/>
              </a:tblGrid>
              <a:tr h="298200">
                <a:tc>
                  <a:txBody>
                    <a:bodyPr/>
                    <a:lstStyle/>
                    <a:p>
                      <a:pPr indent="0" lvl="0" marL="0" marR="0" rtl="0" algn="l">
                        <a:spcBef>
                          <a:spcPts val="0"/>
                        </a:spcBef>
                        <a:spcAft>
                          <a:spcPts val="0"/>
                        </a:spcAft>
                        <a:buNone/>
                      </a:pPr>
                      <a:r>
                        <a:rPr lang="es-ES" sz="1400"/>
                        <a:t>Numero</a:t>
                      </a:r>
                      <a:endParaRPr/>
                    </a:p>
                  </a:txBody>
                  <a:tcPr marT="45725" marB="45725" marR="91450" marL="91450"/>
                </a:tc>
                <a:tc>
                  <a:txBody>
                    <a:bodyPr/>
                    <a:lstStyle/>
                    <a:p>
                      <a:pPr indent="0" lvl="0" marL="0" marR="0" rtl="0" algn="l">
                        <a:spcBef>
                          <a:spcPts val="0"/>
                        </a:spcBef>
                        <a:spcAft>
                          <a:spcPts val="0"/>
                        </a:spcAft>
                        <a:buNone/>
                      </a:pPr>
                      <a:r>
                        <a:rPr lang="es-ES" sz="1400"/>
                        <a:t>Descripcion</a:t>
                      </a:r>
                      <a:endParaRPr sz="1400"/>
                    </a:p>
                  </a:txBody>
                  <a:tcPr marT="45725" marB="45725" marR="91450" marL="91450"/>
                </a:tc>
              </a:tr>
              <a:tr h="527100">
                <a:tc>
                  <a:txBody>
                    <a:bodyPr/>
                    <a:lstStyle/>
                    <a:p>
                      <a:pPr indent="0" lvl="0" marL="0" marR="0" rtl="0" algn="l">
                        <a:spcBef>
                          <a:spcPts val="0"/>
                        </a:spcBef>
                        <a:spcAft>
                          <a:spcPts val="0"/>
                        </a:spcAft>
                        <a:buNone/>
                      </a:pPr>
                      <a:r>
                        <a:rPr lang="es-ES" sz="1200"/>
                        <a:t>RNF1</a:t>
                      </a:r>
                      <a:endParaRPr/>
                    </a:p>
                  </a:txBody>
                  <a:tcPr marT="45725" marB="45725" marR="91450" marL="91450"/>
                </a:tc>
                <a:tc>
                  <a:txBody>
                    <a:bodyPr/>
                    <a:lstStyle/>
                    <a:p>
                      <a:pPr indent="0" lvl="0" marL="0" marR="0" rtl="0" algn="l">
                        <a:spcBef>
                          <a:spcPts val="0"/>
                        </a:spcBef>
                        <a:spcAft>
                          <a:spcPts val="0"/>
                        </a:spcAft>
                        <a:buNone/>
                      </a:pPr>
                      <a:r>
                        <a:rPr lang="es-ES" sz="1200"/>
                        <a:t>El juego debe estar disponible tanto para Android como iOS.</a:t>
                      </a:r>
                      <a:endParaRPr/>
                    </a:p>
                  </a:txBody>
                  <a:tcPr marT="45725" marB="45725" marR="91450" marL="91450"/>
                </a:tc>
              </a:tr>
              <a:tr h="504050">
                <a:tc>
                  <a:txBody>
                    <a:bodyPr/>
                    <a:lstStyle/>
                    <a:p>
                      <a:pPr indent="0" lvl="0" marL="0" marR="0" rtl="0" algn="l">
                        <a:spcBef>
                          <a:spcPts val="0"/>
                        </a:spcBef>
                        <a:spcAft>
                          <a:spcPts val="0"/>
                        </a:spcAft>
                        <a:buNone/>
                      </a:pPr>
                      <a:r>
                        <a:rPr lang="es-ES" sz="1200"/>
                        <a:t>RNF2</a:t>
                      </a:r>
                      <a:endParaRPr/>
                    </a:p>
                  </a:txBody>
                  <a:tcPr marT="45725" marB="45725" marR="91450" marL="91450"/>
                </a:tc>
                <a:tc>
                  <a:txBody>
                    <a:bodyPr/>
                    <a:lstStyle/>
                    <a:p>
                      <a:pPr indent="0" lvl="0" marL="0" marR="0" rtl="0" algn="l">
                        <a:spcBef>
                          <a:spcPts val="0"/>
                        </a:spcBef>
                        <a:spcAft>
                          <a:spcPts val="0"/>
                        </a:spcAft>
                        <a:buNone/>
                      </a:pPr>
                      <a:r>
                        <a:rPr lang="es-ES" sz="1200"/>
                        <a:t>Para el 75% de los errores que ocurran, sus trazas deben almacenarse en una base de datos centralizada.</a:t>
                      </a:r>
                      <a:endParaRPr/>
                    </a:p>
                  </a:txBody>
                  <a:tcPr marT="45725" marB="45725" marR="91450" marL="91450"/>
                </a:tc>
              </a:tr>
              <a:tr h="298200">
                <a:tc>
                  <a:txBody>
                    <a:bodyPr/>
                    <a:lstStyle/>
                    <a:p>
                      <a:pPr indent="0" lvl="0" marL="0" marR="0" rtl="0" algn="l">
                        <a:spcBef>
                          <a:spcPts val="0"/>
                        </a:spcBef>
                        <a:spcAft>
                          <a:spcPts val="0"/>
                        </a:spcAft>
                        <a:buNone/>
                      </a:pPr>
                      <a:r>
                        <a:rPr lang="es-ES" sz="1200"/>
                        <a:t>RNF3</a:t>
                      </a:r>
                      <a:endParaRPr/>
                    </a:p>
                  </a:txBody>
                  <a:tcPr marT="45725" marB="45725" marR="91450" marL="91450"/>
                </a:tc>
                <a:tc>
                  <a:txBody>
                    <a:bodyPr/>
                    <a:lstStyle/>
                    <a:p>
                      <a:pPr indent="0" lvl="0" marL="0" marR="0" rtl="0" algn="l">
                        <a:spcBef>
                          <a:spcPts val="0"/>
                        </a:spcBef>
                        <a:spcAft>
                          <a:spcPts val="0"/>
                        </a:spcAft>
                        <a:buNone/>
                      </a:pPr>
                      <a:r>
                        <a:rPr lang="es-ES" sz="1200"/>
                        <a:t>Si hay un error y el juego se reinicia, debe tardar menos de 2 segundos en hacerlo tanto en Android como en iOS.</a:t>
                      </a:r>
                      <a:endParaRPr/>
                    </a:p>
                  </a:txBody>
                  <a:tcPr marT="45725" marB="45725" marR="91450" marL="91450"/>
                </a:tc>
              </a:tr>
              <a:tr h="298200">
                <a:tc>
                  <a:txBody>
                    <a:bodyPr/>
                    <a:lstStyle/>
                    <a:p>
                      <a:pPr indent="0" lvl="0" marL="0" marR="0" rtl="0" algn="l">
                        <a:spcBef>
                          <a:spcPts val="0"/>
                        </a:spcBef>
                        <a:spcAft>
                          <a:spcPts val="0"/>
                        </a:spcAft>
                        <a:buNone/>
                      </a:pPr>
                      <a:r>
                        <a:rPr lang="es-ES" sz="1200"/>
                        <a:t>RNF4</a:t>
                      </a:r>
                      <a:endParaRPr/>
                    </a:p>
                  </a:txBody>
                  <a:tcPr marT="45725" marB="45725" marR="91450" marL="91450"/>
                </a:tc>
                <a:tc>
                  <a:txBody>
                    <a:bodyPr/>
                    <a:lstStyle/>
                    <a:p>
                      <a:pPr indent="0" lvl="0" marL="0" marR="0" rtl="0" algn="l">
                        <a:spcBef>
                          <a:spcPts val="0"/>
                        </a:spcBef>
                        <a:spcAft>
                          <a:spcPts val="0"/>
                        </a:spcAft>
                        <a:buNone/>
                      </a:pPr>
                      <a:r>
                        <a:rPr lang="es-ES" sz="1200"/>
                        <a:t>Cada actualización debe pesar menos de 3 GB</a:t>
                      </a:r>
                      <a:endParaRPr/>
                    </a:p>
                  </a:txBody>
                  <a:tcPr marT="45725" marB="45725" marR="91450" marL="91450"/>
                </a:tc>
              </a:tr>
              <a:tr h="298200">
                <a:tc>
                  <a:txBody>
                    <a:bodyPr/>
                    <a:lstStyle/>
                    <a:p>
                      <a:pPr indent="0" lvl="0" marL="0" marR="0" rtl="0" algn="l">
                        <a:spcBef>
                          <a:spcPts val="0"/>
                        </a:spcBef>
                        <a:spcAft>
                          <a:spcPts val="0"/>
                        </a:spcAft>
                        <a:buNone/>
                      </a:pPr>
                      <a:r>
                        <a:rPr lang="es-ES" sz="1200"/>
                        <a:t>RNF5</a:t>
                      </a:r>
                      <a:endParaRPr/>
                    </a:p>
                  </a:txBody>
                  <a:tcPr marT="45725" marB="45725" marR="91450" marL="91450"/>
                </a:tc>
                <a:tc>
                  <a:txBody>
                    <a:bodyPr/>
                    <a:lstStyle/>
                    <a:p>
                      <a:pPr indent="0" lvl="0" marL="0" marR="0" rtl="0" algn="l">
                        <a:spcBef>
                          <a:spcPts val="0"/>
                        </a:spcBef>
                        <a:spcAft>
                          <a:spcPts val="0"/>
                        </a:spcAft>
                        <a:buNone/>
                      </a:pPr>
                      <a:r>
                        <a:rPr lang="es-ES" sz="1200"/>
                        <a:t>El juego debe ser fácil de jugar</a:t>
                      </a:r>
                      <a:endParaRPr/>
                    </a:p>
                  </a:txBody>
                  <a:tcPr marT="45725" marB="45725" marR="91450" marL="91450"/>
                </a:tc>
              </a:tr>
              <a:tr h="298200">
                <a:tc>
                  <a:txBody>
                    <a:bodyPr/>
                    <a:lstStyle/>
                    <a:p>
                      <a:pPr indent="0" lvl="0" marL="0" marR="0" rtl="0" algn="l">
                        <a:spcBef>
                          <a:spcPts val="0"/>
                        </a:spcBef>
                        <a:spcAft>
                          <a:spcPts val="0"/>
                        </a:spcAft>
                        <a:buNone/>
                      </a:pPr>
                      <a:r>
                        <a:rPr lang="es-ES" sz="1200"/>
                        <a:t>RNF6</a:t>
                      </a:r>
                      <a:endParaRPr/>
                    </a:p>
                  </a:txBody>
                  <a:tcPr marT="45725" marB="45725" marR="91450" marL="91450"/>
                </a:tc>
                <a:tc>
                  <a:txBody>
                    <a:bodyPr/>
                    <a:lstStyle/>
                    <a:p>
                      <a:pPr indent="0" lvl="0" marL="0" marR="0" rtl="0" algn="l">
                        <a:spcBef>
                          <a:spcPts val="0"/>
                        </a:spcBef>
                        <a:spcAft>
                          <a:spcPts val="0"/>
                        </a:spcAft>
                        <a:buNone/>
                      </a:pPr>
                      <a:r>
                        <a:rPr lang="es-ES" sz="1200"/>
                        <a:t>El sistema implementará los requisitos legales establecidos por el cabildo de Tenerife para poder identificar al jugador por su cara.</a:t>
                      </a:r>
                      <a:endParaRPr/>
                    </a:p>
                  </a:txBody>
                  <a:tcPr marT="45725" marB="45725" marR="91450" marL="9145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7"/>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17" name="Google Shape;117;p7"/>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118" name="Google Shape;118;p7"/>
          <p:cNvGrpSpPr/>
          <p:nvPr/>
        </p:nvGrpSpPr>
        <p:grpSpPr>
          <a:xfrm>
            <a:off x="85847" y="469368"/>
            <a:ext cx="8367885" cy="359313"/>
            <a:chOff x="274216" y="780591"/>
            <a:chExt cx="9372448" cy="479082"/>
          </a:xfrm>
        </p:grpSpPr>
        <p:sp>
          <p:nvSpPr>
            <p:cNvPr id="119" name="Google Shape;119;p7"/>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20" name="Google Shape;120;p7"/>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21" name="Google Shape;121;p7"/>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22" name="Google Shape;122;p7"/>
          <p:cNvSpPr txBox="1"/>
          <p:nvPr/>
        </p:nvSpPr>
        <p:spPr>
          <a:xfrm>
            <a:off x="549424" y="560408"/>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Métricas de los requisitos no funcionales</a:t>
            </a:r>
            <a:endParaRPr/>
          </a:p>
        </p:txBody>
      </p:sp>
      <p:sp>
        <p:nvSpPr>
          <p:cNvPr id="123" name="Google Shape;123;p7"/>
          <p:cNvSpPr txBox="1"/>
          <p:nvPr/>
        </p:nvSpPr>
        <p:spPr>
          <a:xfrm>
            <a:off x="440725" y="977933"/>
            <a:ext cx="7992925" cy="3868880"/>
          </a:xfrm>
          <a:prstGeom prst="rect">
            <a:avLst/>
          </a:prstGeom>
          <a:noFill/>
          <a:ln>
            <a:noFill/>
          </a:ln>
        </p:spPr>
        <p:txBody>
          <a:bodyPr anchorCtr="0" anchor="t" bIns="45700" lIns="91425" spcFirstLastPara="1" rIns="91425" wrap="square" tIns="45700">
            <a:spAutoFit/>
          </a:bodyPr>
          <a:lstStyle/>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Tiempo:</a:t>
            </a:r>
            <a:endParaRPr/>
          </a:p>
          <a:p>
            <a:pPr indent="-171450" lvl="1" marL="745200" marR="0" rtl="0" algn="just">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Transacciones/segundo</a:t>
            </a:r>
            <a:endParaRPr/>
          </a:p>
          <a:p>
            <a:pPr indent="-171450" lvl="1" marL="745200" marR="0" rtl="0" algn="just">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Tiempo respuesta</a:t>
            </a:r>
            <a:endParaRPr/>
          </a:p>
          <a:p>
            <a:pPr indent="-171450" lvl="1" marL="745200" marR="0" rtl="0" algn="just">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Tiempo en completar una operación, evento…</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Tamaño:</a:t>
            </a:r>
            <a:endParaRPr/>
          </a:p>
          <a:p>
            <a:pPr indent="-171450" lvl="1" marL="745200" marR="0" rtl="0" algn="just">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Nº de bytes del sistema</a:t>
            </a:r>
            <a:endParaRPr/>
          </a:p>
          <a:p>
            <a:pPr indent="-171450" lvl="1" marL="745200" marR="0" rtl="0" algn="just">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Cantidad de memoria RAM necesaria</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Usabilidad</a:t>
            </a:r>
            <a:endParaRPr/>
          </a:p>
          <a:p>
            <a:pPr indent="-171450" lvl="1" marL="745200" marR="0" rtl="0" algn="just">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Training time</a:t>
            </a:r>
            <a:endParaRPr/>
          </a:p>
          <a:p>
            <a:pPr indent="-171450" lvl="1" marL="745200" marR="0" rtl="0" algn="just">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Nº de clicks</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Fiabilidad:</a:t>
            </a:r>
            <a:endParaRPr/>
          </a:p>
          <a:p>
            <a:pPr indent="-171450" lvl="1" marL="745200" marR="0" rtl="0" algn="just">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Tiempo medio de fallo</a:t>
            </a:r>
            <a:endParaRPr/>
          </a:p>
          <a:p>
            <a:pPr indent="-171450" lvl="1" marL="745200" marR="0" rtl="0" algn="just">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Probabilidades de lentitud (Carga alta del sistema, mantenimiento…)</a:t>
            </a:r>
            <a:endParaRPr/>
          </a:p>
          <a:p>
            <a:pPr indent="-171450" lvl="1" marL="745200" marR="0" rtl="0" algn="just">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Porcentaje de fallo</a:t>
            </a:r>
            <a:endParaRPr/>
          </a:p>
          <a:p>
            <a:pPr indent="-171450" lvl="1" marL="745200" marR="0" rtl="0" algn="just">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Disponibilidad del sistema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8"/>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29" name="Google Shape;129;p8"/>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130" name="Google Shape;130;p8"/>
          <p:cNvGrpSpPr/>
          <p:nvPr/>
        </p:nvGrpSpPr>
        <p:grpSpPr>
          <a:xfrm>
            <a:off x="85847" y="469368"/>
            <a:ext cx="8367885" cy="359313"/>
            <a:chOff x="274216" y="780591"/>
            <a:chExt cx="9372448" cy="479082"/>
          </a:xfrm>
        </p:grpSpPr>
        <p:sp>
          <p:nvSpPr>
            <p:cNvPr id="131" name="Google Shape;131;p8"/>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32" name="Google Shape;132;p8"/>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33" name="Google Shape;133;p8"/>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34" name="Google Shape;134;p8"/>
          <p:cNvSpPr txBox="1"/>
          <p:nvPr/>
        </p:nvSpPr>
        <p:spPr>
          <a:xfrm>
            <a:off x="549424" y="560408"/>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Métricas de los requisitos no funcionales</a:t>
            </a:r>
            <a:endParaRPr/>
          </a:p>
        </p:txBody>
      </p:sp>
      <p:sp>
        <p:nvSpPr>
          <p:cNvPr id="135" name="Google Shape;135;p8"/>
          <p:cNvSpPr txBox="1"/>
          <p:nvPr/>
        </p:nvSpPr>
        <p:spPr>
          <a:xfrm>
            <a:off x="440725" y="977933"/>
            <a:ext cx="7992925" cy="2599301"/>
          </a:xfrm>
          <a:prstGeom prst="rect">
            <a:avLst/>
          </a:prstGeom>
          <a:noFill/>
          <a:ln>
            <a:noFill/>
          </a:ln>
        </p:spPr>
        <p:txBody>
          <a:bodyPr anchorCtr="0" anchor="t" bIns="45700" lIns="91425" spcFirstLastPara="1" rIns="91425" wrap="square" tIns="45700">
            <a:spAutoFit/>
          </a:bodyPr>
          <a:lstStyle/>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Robustez:</a:t>
            </a:r>
            <a:endParaRPr/>
          </a:p>
          <a:p>
            <a:pPr indent="-171450" lvl="1" marL="745200" marR="0" rtl="0" algn="just">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Tiempo de recuperación</a:t>
            </a:r>
            <a:endParaRPr/>
          </a:p>
          <a:p>
            <a:pPr indent="-171450" lvl="1" marL="745200" marR="0" rtl="0" algn="just">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Porcentaje de eventos que causen error</a:t>
            </a:r>
            <a:endParaRPr/>
          </a:p>
          <a:p>
            <a:pPr indent="-171450" lvl="1" marL="745200" marR="0" rtl="0" algn="just">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Probabilidad de que los datos se corrompan cuando hay un fallo</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Portabilidad:</a:t>
            </a:r>
            <a:endParaRPr/>
          </a:p>
          <a:p>
            <a:pPr indent="-171450" lvl="1" marL="745200" marR="0" rtl="0" algn="just">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Número de plataformas en las que correrá el sistema.</a:t>
            </a:r>
            <a:endParaRPr/>
          </a:p>
          <a:p>
            <a:pPr indent="-171450" lvl="1" marL="745200" marR="0" rtl="0" algn="just">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Cantidad de lenguajes de programación usados..</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En base a esto, por grupos de 3, haced un pequeño estudio sobre un software que os interese (app, web, videojuego, sistema médico, tv…) y detallad requisitos funcionales y no funcionales.</a:t>
            </a:r>
            <a:endParaRPr/>
          </a:p>
          <a:p>
            <a:pPr indent="-101600" lvl="1" marL="745200" marR="0" rtl="0" algn="just">
              <a:lnSpc>
                <a:spcPct val="150000"/>
              </a:lnSpc>
              <a:spcBef>
                <a:spcPts val="0"/>
              </a:spcBef>
              <a:spcAft>
                <a:spcPts val="0"/>
              </a:spcAft>
              <a:buClr>
                <a:srgbClr val="0071AA"/>
              </a:buClr>
              <a:buSzPts val="1100"/>
              <a:buFont typeface="Arial"/>
              <a:buNone/>
            </a:pPr>
            <a:r>
              <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9"/>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41" name="Google Shape;141;p9"/>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5. Diagramas de comportamiento</a:t>
            </a:r>
            <a:endParaRPr/>
          </a:p>
        </p:txBody>
      </p:sp>
      <p:grpSp>
        <p:nvGrpSpPr>
          <p:cNvPr id="142" name="Google Shape;142;p9"/>
          <p:cNvGrpSpPr/>
          <p:nvPr/>
        </p:nvGrpSpPr>
        <p:grpSpPr>
          <a:xfrm>
            <a:off x="85847" y="469368"/>
            <a:ext cx="8367885" cy="359313"/>
            <a:chOff x="274216" y="780591"/>
            <a:chExt cx="9372448" cy="479082"/>
          </a:xfrm>
        </p:grpSpPr>
        <p:sp>
          <p:nvSpPr>
            <p:cNvPr id="143" name="Google Shape;143;p9"/>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44" name="Google Shape;144;p9"/>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45" name="Google Shape;145;p9"/>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46" name="Google Shape;146;p9"/>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Análisis</a:t>
            </a:r>
            <a:endParaRPr/>
          </a:p>
        </p:txBody>
      </p:sp>
      <p:pic>
        <p:nvPicPr>
          <p:cNvPr id="147" name="Google Shape;147;p9"/>
          <p:cNvPicPr preferRelativeResize="0"/>
          <p:nvPr/>
        </p:nvPicPr>
        <p:blipFill rotWithShape="1">
          <a:blip r:embed="rId3">
            <a:alphaModFix/>
          </a:blip>
          <a:srcRect b="0" l="0" r="0" t="0"/>
          <a:stretch/>
        </p:blipFill>
        <p:spPr>
          <a:xfrm>
            <a:off x="56647" y="0"/>
            <a:ext cx="4308683" cy="2640806"/>
          </a:xfrm>
          <a:prstGeom prst="rect">
            <a:avLst/>
          </a:prstGeom>
          <a:noFill/>
          <a:ln>
            <a:noFill/>
          </a:ln>
        </p:spPr>
      </p:pic>
      <p:pic>
        <p:nvPicPr>
          <p:cNvPr id="148" name="Google Shape;148;p9"/>
          <p:cNvPicPr preferRelativeResize="0"/>
          <p:nvPr/>
        </p:nvPicPr>
        <p:blipFill rotWithShape="1">
          <a:blip r:embed="rId4">
            <a:alphaModFix/>
          </a:blip>
          <a:srcRect b="0" l="0" r="0" t="0"/>
          <a:stretch/>
        </p:blipFill>
        <p:spPr>
          <a:xfrm>
            <a:off x="4365330" y="2290273"/>
            <a:ext cx="4845345" cy="25109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9_Personalizza struttura">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0_Personalizza struttura">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SDG 2">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2016-07-07T09:32:57Z</dcterms:created>
  <dc:creator>Manuel García Bernal</dc:creator>
</cp:coreProperties>
</file>